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>
            <a:spLocks noGrp="1"/>
          </p:cNvSpPr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>
            <a:spLocks noGrp="1"/>
          </p:cNvSpPr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>
            <a:spLocks noGrp="1"/>
          </p:cNvSpPr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Image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grpSp>
        <p:nvGrpSpPr>
          <p:cNvPr id="5" name="Group"/>
          <p:cNvGrpSpPr/>
          <p:nvPr/>
        </p:nvGrpSpPr>
        <p:grpSpPr>
          <a:xfrm>
            <a:off x="1174534" y="12579924"/>
            <a:ext cx="22034933" cy="1129154"/>
            <a:chOff x="0" y="-3732"/>
            <a:chExt cx="22034931" cy="1129152"/>
          </a:xfrm>
        </p:grpSpPr>
        <p:sp>
          <p:nvSpPr>
            <p:cNvPr id="3" name="A First Course in Network Science by F. Menczer, S. Fortunato &amp; C.A. Davis. Cambridge University Press, 2019…"/>
            <p:cNvSpPr txBox="1"/>
            <p:nvPr/>
          </p:nvSpPr>
          <p:spPr>
            <a:xfrm>
              <a:off x="165137" y="-3732"/>
              <a:ext cx="21704658" cy="1129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929292"/>
                  </a:solidFill>
                </a:defRPr>
              </a:pPr>
              <a:r>
                <a:rPr i="1" dirty="0"/>
                <a:t>A First Course in Network Science</a:t>
              </a:r>
              <a:r>
                <a:rPr dirty="0"/>
                <a:t> by F. </a:t>
              </a:r>
              <a:r>
                <a:rPr dirty="0" err="1"/>
                <a:t>Menczer</a:t>
              </a:r>
              <a:r>
                <a:rPr dirty="0"/>
                <a:t>, S. Fortunato &amp; C.A. Davis. Cambridge University Press, 20</a:t>
              </a:r>
              <a:r>
                <a:rPr lang="en-US" dirty="0"/>
                <a:t>20</a:t>
              </a:r>
              <a:endParaRPr dirty="0"/>
            </a:p>
            <a:p>
              <a:pPr>
                <a:defRPr>
                  <a:solidFill>
                    <a:srgbClr val="929292"/>
                  </a:solidFill>
                </a:defRPr>
              </a:pPr>
              <a:r>
                <a:rPr dirty="0"/>
                <a:t>© 20</a:t>
              </a:r>
              <a:r>
                <a:rPr lang="en-US" dirty="0"/>
                <a:t>20</a:t>
              </a:r>
              <a:r>
                <a:rPr dirty="0"/>
                <a:t> F. </a:t>
              </a:r>
              <a:r>
                <a:rPr dirty="0" err="1"/>
                <a:t>Menczer</a:t>
              </a:r>
              <a:r>
                <a:rPr dirty="0"/>
                <a:t>, S. Fortunato &amp; C.A. Davis. </a:t>
              </a:r>
              <a:r>
                <a:rPr dirty="0" err="1"/>
                <a:t>cambridgeuniversitypress.github.io</a:t>
              </a:r>
              <a:r>
                <a:rPr dirty="0"/>
                <a:t>/</a:t>
              </a:r>
              <a:r>
                <a:rPr dirty="0" err="1"/>
                <a:t>FirstCourseNetworkScience</a:t>
              </a:r>
              <a:endParaRPr dirty="0"/>
            </a:p>
          </p:txBody>
        </p:sp>
        <p:sp>
          <p:nvSpPr>
            <p:cNvPr id="4" name="Line"/>
            <p:cNvSpPr/>
            <p:nvPr/>
          </p:nvSpPr>
          <p:spPr>
            <a:xfrm>
              <a:off x="0" y="31225"/>
              <a:ext cx="22034931" cy="1"/>
            </a:xfrm>
            <a:prstGeom prst="line">
              <a:avLst/>
            </a:prstGeom>
            <a:noFill/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some.iuni.iu.edu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hoaxy.iuni.iu.edu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osome.iuni.iu.edu/tools/networks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hapter 4: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Chapter 4:</a:t>
            </a:r>
          </a:p>
          <a:p>
            <a:r>
              <a:t>Direction and Weights</a:t>
            </a:r>
          </a:p>
        </p:txBody>
      </p:sp>
      <p:sp>
        <p:nvSpPr>
          <p:cNvPr id="123" name="A First Course in Network Scienc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First Course in Network Science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eb crawl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 crawler</a:t>
            </a:r>
          </a:p>
        </p:txBody>
      </p:sp>
      <p:sp>
        <p:nvSpPr>
          <p:cNvPr id="151" name="The basic concept of crawler is simple: a breadth-first traversal of the Web graph, as in the BFS algorithm we saw in previous chapters…"/>
          <p:cNvSpPr txBox="1">
            <a:spLocks noGrp="1"/>
          </p:cNvSpPr>
          <p:nvPr>
            <p:ph type="body" sz="half" idx="1"/>
          </p:nvPr>
        </p:nvSpPr>
        <p:spPr>
          <a:xfrm>
            <a:off x="11749723" y="3184273"/>
            <a:ext cx="11233501" cy="8840392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2800"/>
              </a:spcBef>
              <a:defRPr sz="3916"/>
            </a:pPr>
            <a:r>
              <a:t>The basic concept of crawler is simple: a </a:t>
            </a:r>
            <a:r>
              <a:rPr b="1"/>
              <a:t>breadth-first</a:t>
            </a:r>
            <a:r>
              <a:t> traversal of the Web graph, as in the BFS algorithm we saw in previous chapters</a:t>
            </a:r>
          </a:p>
          <a:p>
            <a:pPr marL="939561" lvl="1" indent="-543956" defTabSz="731162">
              <a:spcBef>
                <a:spcPts val="2800"/>
              </a:spcBef>
              <a:defRPr sz="3916"/>
            </a:pPr>
            <a:r>
              <a:t>Start from a set of high-quality </a:t>
            </a:r>
            <a:r>
              <a:rPr b="1"/>
              <a:t>seed</a:t>
            </a:r>
            <a:r>
              <a:t> pages</a:t>
            </a:r>
          </a:p>
          <a:p>
            <a:pPr marL="939561" lvl="1" indent="-543956" defTabSz="731162">
              <a:spcBef>
                <a:spcPts val="2800"/>
              </a:spcBef>
              <a:defRPr sz="3916"/>
            </a:pPr>
            <a:r>
              <a:t>The queue of unvisited URLs is called </a:t>
            </a:r>
            <a:r>
              <a:rPr b="1"/>
              <a:t>frontier</a:t>
            </a:r>
          </a:p>
          <a:p>
            <a:pPr marL="939561" lvl="1" indent="-543956" defTabSz="731162">
              <a:spcBef>
                <a:spcPts val="2800"/>
              </a:spcBef>
              <a:defRPr sz="3916"/>
            </a:pPr>
            <a:r>
              <a:rPr b="1"/>
              <a:t>Fetch</a:t>
            </a:r>
            <a:r>
              <a:t> pages dequeued from the frontier, </a:t>
            </a:r>
            <a:r>
              <a:rPr b="1"/>
              <a:t>extract</a:t>
            </a:r>
            <a:r>
              <a:t> links and add them to the frontier</a:t>
            </a:r>
          </a:p>
          <a:p>
            <a:pPr marL="543956" indent="-543956" defTabSz="731162">
              <a:spcBef>
                <a:spcPts val="2800"/>
              </a:spcBef>
              <a:defRPr sz="3916"/>
            </a:pPr>
            <a:r>
              <a:t>Devil in the details: complications due to scalability, page revisit scheduling, spider traps, canonical URLs, robust HTML parsing, and the ethics of dealing with servers</a:t>
            </a:r>
          </a:p>
        </p:txBody>
      </p:sp>
      <p:pic>
        <p:nvPicPr>
          <p:cNvPr id="152" name="crawler.pdf" descr="crawl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76" y="2795000"/>
            <a:ext cx="9677770" cy="9618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eb graph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 graph structure</a:t>
            </a:r>
          </a:p>
        </p:txBody>
      </p:sp>
      <p:sp>
        <p:nvSpPr>
          <p:cNvPr id="155" name="Bow-tie structure…"/>
          <p:cNvSpPr txBox="1">
            <a:spLocks noGrp="1"/>
          </p:cNvSpPr>
          <p:nvPr>
            <p:ph type="body" sz="half" idx="1"/>
          </p:nvPr>
        </p:nvSpPr>
        <p:spPr>
          <a:xfrm>
            <a:off x="14019412" y="3184273"/>
            <a:ext cx="9028126" cy="884039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rPr b="1"/>
              <a:t>Bow-tie</a:t>
            </a:r>
            <a:r>
              <a:t> structure</a:t>
            </a:r>
          </a:p>
          <a:p>
            <a:pPr>
              <a:spcBef>
                <a:spcPts val="3200"/>
              </a:spcBef>
            </a:pPr>
            <a:r>
              <a:t>A giant strongly connected component (a.k.a. </a:t>
            </a:r>
            <a:r>
              <a:rPr b="1"/>
              <a:t>core</a:t>
            </a:r>
            <a:r>
              <a:t>)</a:t>
            </a:r>
          </a:p>
          <a:p>
            <a:pPr>
              <a:spcBef>
                <a:spcPts val="3200"/>
              </a:spcBef>
            </a:pPr>
            <a:r>
              <a:t>In- and out-component that together with the core make up the </a:t>
            </a:r>
            <a:r>
              <a:rPr b="1"/>
              <a:t>giant weakly connected component</a:t>
            </a:r>
            <a:r>
              <a:t> (&gt;90% pages)</a:t>
            </a:r>
          </a:p>
          <a:p>
            <a:pPr>
              <a:spcBef>
                <a:spcPts val="3200"/>
              </a:spcBef>
            </a:pPr>
            <a:r>
              <a:t>Many smaller components</a:t>
            </a:r>
          </a:p>
        </p:txBody>
      </p:sp>
      <p:pic>
        <p:nvPicPr>
          <p:cNvPr id="156" name="bow-tie.pdf" descr="bow-ti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62" y="3937310"/>
            <a:ext cx="11952838" cy="7588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eb degree distributions"/>
          <p:cNvSpPr txBox="1">
            <a:spLocks noGrp="1"/>
          </p:cNvSpPr>
          <p:nvPr>
            <p:ph type="title"/>
          </p:nvPr>
        </p:nvSpPr>
        <p:spPr>
          <a:xfrm>
            <a:off x="3408328" y="405187"/>
            <a:ext cx="17567344" cy="3036095"/>
          </a:xfrm>
          <a:prstGeom prst="rect">
            <a:avLst/>
          </a:prstGeom>
        </p:spPr>
        <p:txBody>
          <a:bodyPr/>
          <a:lstStyle/>
          <a:p>
            <a:r>
              <a:t>Web degree distributions</a:t>
            </a:r>
          </a:p>
        </p:txBody>
      </p:sp>
      <p:sp>
        <p:nvSpPr>
          <p:cNvPr id="159" name="We focus on in-degree distribution, which arises from collective behavior of authors…"/>
          <p:cNvSpPr txBox="1">
            <a:spLocks noGrp="1"/>
          </p:cNvSpPr>
          <p:nvPr>
            <p:ph type="body" sz="half" idx="1"/>
          </p:nvPr>
        </p:nvSpPr>
        <p:spPr>
          <a:xfrm>
            <a:off x="1110009" y="3328273"/>
            <a:ext cx="10412626" cy="788179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62292" indent="-562292" defTabSz="755808">
              <a:spcBef>
                <a:spcPts val="2900"/>
              </a:spcBef>
              <a:defRPr sz="4048"/>
            </a:pPr>
            <a:r>
              <a:t>We focus on </a:t>
            </a:r>
            <a:r>
              <a:rPr b="1"/>
              <a:t>in-degree</a:t>
            </a:r>
            <a:r>
              <a:t> distribution, which arises from collective behavior of authors</a:t>
            </a:r>
          </a:p>
          <a:p>
            <a:pPr marL="562292" indent="-562292" defTabSz="755808">
              <a:spcBef>
                <a:spcPts val="2900"/>
              </a:spcBef>
              <a:defRPr sz="4048"/>
            </a:pPr>
            <a:r>
              <a:t>Heavy tail with huge hubs: </a:t>
            </a:r>
          </a:p>
          <a:p>
            <a:pPr marL="562292" indent="-562292" defTabSz="755808">
              <a:spcBef>
                <a:spcPts val="2900"/>
              </a:spcBef>
              <a:defRPr sz="4048"/>
            </a:pPr>
            <a:endParaRPr/>
          </a:p>
          <a:p>
            <a:pPr marL="562292" indent="-562292" defTabSz="755808">
              <a:spcBef>
                <a:spcPts val="2900"/>
              </a:spcBef>
              <a:defRPr sz="4048"/>
            </a:pPr>
            <a:r>
              <a:t>In-degree distribution is less meaningful as it depends on individual content providers and can be gamed</a:t>
            </a:r>
          </a:p>
          <a:p>
            <a:pPr marL="971232" lvl="1" indent="-562292" defTabSz="755808">
              <a:spcBef>
                <a:spcPts val="2900"/>
              </a:spcBef>
              <a:defRPr sz="4048"/>
            </a:pPr>
            <a:r>
              <a:t>Eg, </a:t>
            </a:r>
            <a:r>
              <a:rPr b="1"/>
              <a:t>link farms</a:t>
            </a:r>
            <a:r>
              <a:t> for </a:t>
            </a:r>
            <a:r>
              <a:rPr b="1"/>
              <a:t>spamdexing</a:t>
            </a:r>
          </a:p>
          <a:p>
            <a:pPr marL="562292" indent="-562292" defTabSz="755808">
              <a:spcBef>
                <a:spcPts val="2900"/>
              </a:spcBef>
              <a:defRPr sz="4048"/>
            </a:pPr>
            <a:r>
              <a:t>Short paths in core: 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2601811" y="6164189"/>
            <a:ext cx="7429021" cy="5873907"/>
            <a:chOff x="0" y="0"/>
            <a:chExt cx="7429020" cy="58739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Equation"/>
                <p:cNvSpPr txBox="1"/>
                <p:nvPr/>
              </p:nvSpPr>
              <p:spPr>
                <a:xfrm>
                  <a:off x="0" y="0"/>
                  <a:ext cx="5526972" cy="7156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sz="5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sz="5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⟩≈10,</m:t>
                        </m:r>
                        <m: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≈40</m:t>
                        </m:r>
                      </m:oMath>
                    </m:oMathPara>
                  </a14:m>
                  <a:endParaRPr sz="5800"/>
                </a:p>
              </p:txBody>
            </p:sp>
          </mc:Choice>
          <mc:Fallback xmlns="">
            <p:sp>
              <p:nvSpPr>
                <p:cNvPr id="160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5526972" cy="715622"/>
                </a:xfrm>
                <a:prstGeom prst="rect">
                  <a:avLst/>
                </a:prstGeom>
                <a:blipFill>
                  <a:blip r:embed="rId2"/>
                  <a:stretch>
                    <a:fillRect l="-5963" r="-8257" b="-6724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Equation"/>
                <p:cNvSpPr txBox="1"/>
                <p:nvPr/>
              </p:nvSpPr>
              <p:spPr>
                <a:xfrm>
                  <a:off x="0" y="5090193"/>
                  <a:ext cx="7429021" cy="78371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≈1.8×</m:t>
                        </m:r>
                        <m:sSup>
                          <m:sSupPr>
                            <m:ctrlPr>
                              <a:rPr sz="5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sz="5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,⟨ℓ⟩≈13</m:t>
                        </m:r>
                      </m:oMath>
                    </m:oMathPara>
                  </a14:m>
                  <a:endParaRPr sz="5800"/>
                </a:p>
              </p:txBody>
            </p:sp>
          </mc:Choice>
          <mc:Fallback xmlns="">
            <p:sp>
              <p:nvSpPr>
                <p:cNvPr id="161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090193"/>
                  <a:ext cx="7429021" cy="783714"/>
                </a:xfrm>
                <a:prstGeom prst="rect">
                  <a:avLst/>
                </a:prstGeom>
                <a:blipFill>
                  <a:blip r:embed="rId3"/>
                  <a:stretch>
                    <a:fillRect l="-1024" r="-1024" b="-539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Group"/>
          <p:cNvGrpSpPr/>
          <p:nvPr/>
        </p:nvGrpSpPr>
        <p:grpSpPr>
          <a:xfrm>
            <a:off x="11546671" y="4522001"/>
            <a:ext cx="11967320" cy="6980937"/>
            <a:chOff x="0" y="0"/>
            <a:chExt cx="11967318" cy="6980935"/>
          </a:xfrm>
        </p:grpSpPr>
        <p:pic>
          <p:nvPicPr>
            <p:cNvPr id="163" name="indegree_cum_distr.pdf" descr="indegree_cum_distr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1967319" cy="69809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Equation"/>
                <p:cNvSpPr txBox="1"/>
                <p:nvPr/>
              </p:nvSpPr>
              <p:spPr>
                <a:xfrm>
                  <a:off x="2582319" y="4487148"/>
                  <a:ext cx="6251170" cy="5039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=3.6×</m:t>
                        </m:r>
                        <m:sSup>
                          <m:sSupPr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=1.3×</m:t>
                        </m:r>
                        <m:sSup>
                          <m:sSupPr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p>
                        </m:sSup>
                      </m:oMath>
                    </m:oMathPara>
                  </a14:m>
                  <a:endParaRPr sz="4000"/>
                </a:p>
              </p:txBody>
            </p:sp>
          </mc:Choice>
          <mc:Fallback xmlns="">
            <p:sp>
              <p:nvSpPr>
                <p:cNvPr id="164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319" y="4487148"/>
                  <a:ext cx="6251170" cy="503917"/>
                </a:xfrm>
                <a:prstGeom prst="rect">
                  <a:avLst/>
                </a:prstGeom>
                <a:blipFill>
                  <a:blip r:embed="rId5"/>
                  <a:stretch>
                    <a:fillRect l="-1014" b="-3170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opical locality"/>
          <p:cNvSpPr txBox="1">
            <a:spLocks noGrp="1"/>
          </p:cNvSpPr>
          <p:nvPr>
            <p:ph type="title"/>
          </p:nvPr>
        </p:nvSpPr>
        <p:spPr>
          <a:xfrm>
            <a:off x="3408328" y="405187"/>
            <a:ext cx="17567344" cy="2651439"/>
          </a:xfrm>
          <a:prstGeom prst="rect">
            <a:avLst/>
          </a:prstGeom>
        </p:spPr>
        <p:txBody>
          <a:bodyPr/>
          <a:lstStyle/>
          <a:p>
            <a:r>
              <a:t>Topical locality</a:t>
            </a:r>
          </a:p>
        </p:txBody>
      </p:sp>
      <p:sp>
        <p:nvSpPr>
          <p:cNvPr id="168" name="Homophily for the Web: pages about related topics tend to link to each other…"/>
          <p:cNvSpPr txBox="1">
            <a:spLocks noGrp="1"/>
          </p:cNvSpPr>
          <p:nvPr>
            <p:ph type="body" sz="half" idx="1"/>
          </p:nvPr>
        </p:nvSpPr>
        <p:spPr>
          <a:xfrm>
            <a:off x="1594948" y="3304273"/>
            <a:ext cx="11885345" cy="879379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31733" indent="-531733" defTabSz="714732">
              <a:spcBef>
                <a:spcPts val="2700"/>
              </a:spcBef>
              <a:defRPr sz="3828"/>
            </a:pPr>
            <a:r>
              <a:t>Homophily for the Web: pages about related topics tend to link to each other</a:t>
            </a:r>
          </a:p>
          <a:p>
            <a:pPr marL="531733" indent="-531733" defTabSz="714732">
              <a:spcBef>
                <a:spcPts val="2700"/>
              </a:spcBef>
              <a:defRPr sz="3828"/>
            </a:pPr>
            <a:r>
              <a:t>Links are not random!</a:t>
            </a:r>
          </a:p>
          <a:p>
            <a:pPr marL="531733" indent="-531733" defTabSz="714732">
              <a:spcBef>
                <a:spcPts val="2700"/>
              </a:spcBef>
              <a:defRPr sz="3828"/>
            </a:pPr>
            <a:r>
              <a:t>We can think of </a:t>
            </a:r>
            <a:r>
              <a:rPr b="1"/>
              <a:t>similarity</a:t>
            </a:r>
            <a:r>
              <a:t> based on textual content or categorical topics</a:t>
            </a:r>
          </a:p>
          <a:p>
            <a:pPr marL="531733" indent="-531733" defTabSz="714732">
              <a:spcBef>
                <a:spcPts val="2700"/>
              </a:spcBef>
              <a:defRPr sz="3828"/>
            </a:pPr>
            <a:r>
              <a:rPr b="1"/>
              <a:t>Topic drift</a:t>
            </a:r>
            <a:r>
              <a:t>: as we browse away from a starting page, the similarity decreases</a:t>
            </a:r>
          </a:p>
          <a:p>
            <a:pPr marL="531733" indent="-531733" defTabSz="714732">
              <a:spcBef>
                <a:spcPts val="2700"/>
              </a:spcBef>
              <a:defRPr sz="3828"/>
            </a:pPr>
            <a:r>
              <a:t>Topical locality makes Web browsing possible as we stay on topic</a:t>
            </a:r>
          </a:p>
          <a:p>
            <a:pPr marL="531733" indent="-531733" defTabSz="714732">
              <a:spcBef>
                <a:spcPts val="2700"/>
              </a:spcBef>
              <a:defRPr sz="3828"/>
            </a:pPr>
            <a:r>
              <a:t>Crawlers use BFS because of topical locality, to target good-quality pages linked by other good-quality pages</a:t>
            </a:r>
          </a:p>
        </p:txBody>
      </p:sp>
      <p:pic>
        <p:nvPicPr>
          <p:cNvPr id="169" name="locality.pdf" descr="localit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139" y="3271521"/>
            <a:ext cx="8816913" cy="8859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sine similarity"/>
          <p:cNvSpPr txBox="1">
            <a:spLocks noGrp="1"/>
          </p:cNvSpPr>
          <p:nvPr>
            <p:ph type="title"/>
          </p:nvPr>
        </p:nvSpPr>
        <p:spPr>
          <a:xfrm>
            <a:off x="3408328" y="405187"/>
            <a:ext cx="17567344" cy="2231532"/>
          </a:xfrm>
          <a:prstGeom prst="rect">
            <a:avLst/>
          </a:prstGeom>
        </p:spPr>
        <p:txBody>
          <a:bodyPr/>
          <a:lstStyle/>
          <a:p>
            <a:r>
              <a:t>Cosine similarity</a:t>
            </a:r>
          </a:p>
        </p:txBody>
      </p:sp>
      <p:sp>
        <p:nvSpPr>
          <p:cNvPr id="172" name="Vector space model: textual content of each page is represented as a vector:…"/>
          <p:cNvSpPr txBox="1">
            <a:spLocks noGrp="1"/>
          </p:cNvSpPr>
          <p:nvPr>
            <p:ph type="body" sz="half" idx="1"/>
          </p:nvPr>
        </p:nvSpPr>
        <p:spPr>
          <a:xfrm>
            <a:off x="1089271" y="2771023"/>
            <a:ext cx="9585939" cy="9476767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2800"/>
              </a:spcBef>
              <a:defRPr sz="3916"/>
            </a:pPr>
            <a:r>
              <a:rPr b="1" dirty="0"/>
              <a:t>Vector space model</a:t>
            </a:r>
            <a:r>
              <a:rPr dirty="0"/>
              <a:t>: textual content of each page is represented as a vector:</a:t>
            </a:r>
          </a:p>
          <a:p>
            <a:pPr marL="543956" indent="-543956" defTabSz="731162">
              <a:spcBef>
                <a:spcPts val="2800"/>
              </a:spcBef>
              <a:defRPr sz="3916"/>
            </a:pPr>
            <a:endParaRPr dirty="0"/>
          </a:p>
          <a:p>
            <a:pPr marL="939561" lvl="1" indent="-543956" defTabSz="731162">
              <a:spcBef>
                <a:spcPts val="2800"/>
              </a:spcBef>
              <a:defRPr sz="3916"/>
            </a:pPr>
            <a:r>
              <a:rPr dirty="0"/>
              <a:t>One dimension for each term in vocabulary (high-dimensional space!)</a:t>
            </a:r>
          </a:p>
          <a:p>
            <a:pPr marL="1335166" lvl="2" indent="-543956" defTabSz="731162">
              <a:spcBef>
                <a:spcPts val="2800"/>
              </a:spcBef>
              <a:defRPr sz="3916"/>
            </a:pPr>
            <a:r>
              <a:rPr dirty="0"/>
              <a:t>Remove or give lower weights to terms that are very common and therefore not meaningful</a:t>
            </a:r>
          </a:p>
          <a:p>
            <a:pPr marL="939561" lvl="1" indent="-543956" defTabSz="731162">
              <a:spcBef>
                <a:spcPts val="2800"/>
              </a:spcBef>
              <a:defRPr sz="3916"/>
            </a:pPr>
            <a:r>
              <a:rPr dirty="0"/>
              <a:t>Or use deep learning to embed pages in lower-dimensional Euclidean space</a:t>
            </a:r>
          </a:p>
          <a:p>
            <a:pPr marL="543956" indent="-543956" defTabSz="731162">
              <a:spcBef>
                <a:spcPts val="2800"/>
              </a:spcBef>
              <a:defRPr sz="3916"/>
            </a:pPr>
            <a:r>
              <a:rPr dirty="0"/>
              <a:t>Measure similarity between two pages based on angle between vectors</a:t>
            </a:r>
          </a:p>
        </p:txBody>
      </p:sp>
      <p:pic>
        <p:nvPicPr>
          <p:cNvPr id="173" name="topical-locality.png" descr="topical-locality.png"/>
          <p:cNvPicPr>
            <a:picLocks noChangeAspect="1"/>
          </p:cNvPicPr>
          <p:nvPr/>
        </p:nvPicPr>
        <p:blipFill>
          <a:blip r:embed="rId2"/>
          <a:srcRect r="3776"/>
          <a:stretch>
            <a:fillRect/>
          </a:stretch>
        </p:blipFill>
        <p:spPr>
          <a:xfrm>
            <a:off x="10780862" y="4832399"/>
            <a:ext cx="12513739" cy="73152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Equation"/>
              <p:cNvSpPr txBox="1"/>
              <p:nvPr/>
            </p:nvSpPr>
            <p:spPr>
              <a:xfrm>
                <a:off x="3227519" y="4325094"/>
                <a:ext cx="4968946" cy="8905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lim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⃗</m:t>
                          </m:r>
                        </m:lim>
                      </m:limUpp>
                      <m:r>
                        <a:rPr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4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sz="4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sz="4900" dirty="0"/>
              </a:p>
            </p:txBody>
          </p:sp>
        </mc:Choice>
        <mc:Fallback xmlns="">
          <p:sp>
            <p:nvSpPr>
              <p:cNvPr id="1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519" y="4325094"/>
                <a:ext cx="4968946" cy="890519"/>
              </a:xfrm>
              <a:prstGeom prst="rect">
                <a:avLst/>
              </a:prstGeom>
              <a:blipFill>
                <a:blip r:embed="rId3"/>
                <a:stretch>
                  <a:fillRect l="-4082" r="-10204" b="-6338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Equation"/>
              <p:cNvSpPr txBox="1"/>
              <p:nvPr/>
            </p:nvSpPr>
            <p:spPr>
              <a:xfrm>
                <a:off x="11682883" y="2628185"/>
                <a:ext cx="10709824" cy="19482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limUpp>
                        <m:limUp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sSub>
                            <m:sSub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lim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⃗</m:t>
                          </m:r>
                        </m:lim>
                      </m:limUp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sSub>
                            <m:sSub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lim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⃗</m:t>
                          </m:r>
                        </m:lim>
                      </m:limUp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Upp>
                            <m:limUpp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lim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⃗</m:t>
                              </m:r>
                            </m:lim>
                          </m:limUpp>
                        </m:num>
                        <m:den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limUpp>
                            <m:limUpp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lim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⃗</m:t>
                              </m:r>
                            </m:lim>
                          </m:limUpp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Upp>
                            <m:limUpp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lim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⃗</m:t>
                              </m:r>
                            </m:lim>
                          </m:limUpp>
                        </m:num>
                        <m:den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limUpp>
                            <m:limUpp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lim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⃗</m:t>
                              </m:r>
                            </m:lim>
                          </m:limUpp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sz="4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4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sz="4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sz="4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4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sz="4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sz="4200" dirty="0"/>
              </a:p>
            </p:txBody>
          </p:sp>
        </mc:Choice>
        <mc:Fallback xmlns="">
          <p:sp>
            <p:nvSpPr>
              <p:cNvPr id="1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2883" y="2628185"/>
                <a:ext cx="10709824" cy="1948228"/>
              </a:xfrm>
              <a:prstGeom prst="rect">
                <a:avLst/>
              </a:prstGeom>
              <a:blipFill>
                <a:blip r:embed="rId4"/>
                <a:stretch>
                  <a:fillRect l="-1185" r="-4858" b="-259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ageRank"/>
          <p:cNvSpPr txBox="1">
            <a:spLocks noGrp="1"/>
          </p:cNvSpPr>
          <p:nvPr>
            <p:ph type="title"/>
          </p:nvPr>
        </p:nvSpPr>
        <p:spPr>
          <a:xfrm>
            <a:off x="3408328" y="405187"/>
            <a:ext cx="17567344" cy="2231532"/>
          </a:xfrm>
          <a:prstGeom prst="rect">
            <a:avLst/>
          </a:prstGeom>
        </p:spPr>
        <p:txBody>
          <a:bodyPr/>
          <a:lstStyle/>
          <a:p>
            <a:r>
              <a:t>PageRank</a:t>
            </a:r>
          </a:p>
        </p:txBody>
      </p:sp>
      <p:sp>
        <p:nvSpPr>
          <p:cNvPr id="178" name="A centrality measure for nodes in directed networks…"/>
          <p:cNvSpPr txBox="1">
            <a:spLocks noGrp="1"/>
          </p:cNvSpPr>
          <p:nvPr>
            <p:ph type="body" sz="half" idx="1"/>
          </p:nvPr>
        </p:nvSpPr>
        <p:spPr>
          <a:xfrm>
            <a:off x="1269260" y="2698398"/>
            <a:ext cx="8654064" cy="831920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</a:pPr>
            <a:r>
              <a:t>A </a:t>
            </a:r>
            <a:r>
              <a:rPr b="1"/>
              <a:t>centrality</a:t>
            </a:r>
            <a:r>
              <a:t> measure for nodes in directed networks</a:t>
            </a:r>
          </a:p>
          <a:p>
            <a:pPr>
              <a:spcBef>
                <a:spcPts val="2600"/>
              </a:spcBef>
            </a:pPr>
            <a:r>
              <a:t>Used to calculate </a:t>
            </a:r>
            <a:r>
              <a:rPr b="1"/>
              <a:t>importance</a:t>
            </a:r>
            <a:r>
              <a:t>, or </a:t>
            </a:r>
            <a:r>
              <a:rPr b="1"/>
              <a:t>prestige</a:t>
            </a:r>
            <a:r>
              <a:t>, or Web pages</a:t>
            </a:r>
          </a:p>
          <a:p>
            <a:pPr>
              <a:spcBef>
                <a:spcPts val="2600"/>
              </a:spcBef>
            </a:pPr>
            <a:r>
              <a:t>Search engines need it to </a:t>
            </a:r>
            <a:r>
              <a:rPr b="1"/>
              <a:t>rank</a:t>
            </a:r>
            <a:r>
              <a:t> </a:t>
            </a:r>
            <a:r>
              <a:rPr b="1"/>
              <a:t>pages</a:t>
            </a:r>
            <a:r>
              <a:t> that seem equally relevant based on content</a:t>
            </a:r>
          </a:p>
          <a:p>
            <a:pPr>
              <a:spcBef>
                <a:spcPts val="2600"/>
              </a:spcBef>
            </a:pPr>
            <a:r>
              <a:t>Sergey Brin and Larry Page introduced PageRank in 1998 as a key ingredient of Google</a:t>
            </a:r>
          </a:p>
        </p:txBody>
      </p:sp>
      <p:pic>
        <p:nvPicPr>
          <p:cNvPr id="179" name="pr.png" descr="p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707" y="3115534"/>
            <a:ext cx="12980032" cy="7484932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PR_dict = nx.pagerank(D)     # D is a DiGraph"/>
          <p:cNvSpPr/>
          <p:nvPr/>
        </p:nvSpPr>
        <p:spPr>
          <a:xfrm>
            <a:off x="4321151" y="11314854"/>
            <a:ext cx="15741698" cy="971551"/>
          </a:xfrm>
          <a:prstGeom prst="rect">
            <a:avLst/>
          </a:prstGeom>
          <a:solidFill>
            <a:srgbClr val="052452"/>
          </a:solidFill>
          <a:ln w="25400">
            <a:solidFill>
              <a:srgbClr val="75B1D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5" tIns="142875" rIns="142875" bIns="142875" anchor="ctr">
            <a:spAutoFit/>
          </a:bodyPr>
          <a:lstStyle>
            <a:lvl1pPr algn="l">
              <a:defRPr sz="43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PR_dict = nx.pagerank(D)     # D is a DiGraph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ageRank"/>
          <p:cNvSpPr txBox="1">
            <a:spLocks noGrp="1"/>
          </p:cNvSpPr>
          <p:nvPr>
            <p:ph type="title"/>
          </p:nvPr>
        </p:nvSpPr>
        <p:spPr>
          <a:xfrm>
            <a:off x="3408328" y="405187"/>
            <a:ext cx="17567344" cy="2094657"/>
          </a:xfrm>
          <a:prstGeom prst="rect">
            <a:avLst/>
          </a:prstGeom>
        </p:spPr>
        <p:txBody>
          <a:bodyPr/>
          <a:lstStyle/>
          <a:p>
            <a:r>
              <a:t>PageRank</a:t>
            </a:r>
          </a:p>
        </p:txBody>
      </p:sp>
      <p:sp>
        <p:nvSpPr>
          <p:cNvPr id="183" name="Random surfer model: browse the Web at random…"/>
          <p:cNvSpPr txBox="1">
            <a:spLocks noGrp="1"/>
          </p:cNvSpPr>
          <p:nvPr>
            <p:ph type="body" sz="half" idx="1"/>
          </p:nvPr>
        </p:nvSpPr>
        <p:spPr>
          <a:xfrm>
            <a:off x="1288389" y="2583804"/>
            <a:ext cx="8654064" cy="9476767"/>
          </a:xfrm>
          <a:prstGeom prst="rect">
            <a:avLst/>
          </a:prstGeom>
        </p:spPr>
        <p:txBody>
          <a:bodyPr/>
          <a:lstStyle/>
          <a:p>
            <a:pPr marL="556180" indent="-556180" defTabSz="747593">
              <a:spcBef>
                <a:spcPts val="2900"/>
              </a:spcBef>
              <a:defRPr sz="4004"/>
            </a:pPr>
            <a:r>
              <a:rPr b="1"/>
              <a:t>Random surfer model: </a:t>
            </a:r>
            <a:r>
              <a:t>browse the Web at random</a:t>
            </a:r>
          </a:p>
          <a:p>
            <a:pPr marL="960675" lvl="1" indent="-556180" defTabSz="747593">
              <a:spcBef>
                <a:spcPts val="2900"/>
              </a:spcBef>
              <a:defRPr sz="4004"/>
            </a:pPr>
            <a:r>
              <a:t>A random link is clicked from each page to get to the next</a:t>
            </a:r>
          </a:p>
          <a:p>
            <a:pPr marL="556180" indent="-556180" defTabSz="747593">
              <a:spcBef>
                <a:spcPts val="2900"/>
              </a:spcBef>
              <a:defRPr sz="4004"/>
            </a:pPr>
            <a:r>
              <a:t>Random walk model modified with random jumps (</a:t>
            </a:r>
            <a:r>
              <a:rPr b="1"/>
              <a:t>teleportation</a:t>
            </a:r>
            <a:r>
              <a:t>)</a:t>
            </a:r>
          </a:p>
          <a:p>
            <a:pPr marL="960675" lvl="1" indent="-556180" defTabSz="747593">
              <a:spcBef>
                <a:spcPts val="2900"/>
              </a:spcBef>
              <a:defRPr sz="4004"/>
            </a:pPr>
            <a:r>
              <a:t>At each step, with probability α, stop browsing and start new session form a random page</a:t>
            </a:r>
          </a:p>
          <a:p>
            <a:pPr marL="556180" indent="-556180" defTabSz="747593">
              <a:spcBef>
                <a:spcPts val="2900"/>
              </a:spcBef>
              <a:defRPr sz="4004"/>
            </a:pPr>
            <a:r>
              <a:t>Recursive definition</a:t>
            </a:r>
          </a:p>
          <a:p>
            <a:pPr marL="556180" indent="-556180" defTabSz="747593">
              <a:spcBef>
                <a:spcPts val="2900"/>
              </a:spcBef>
              <a:defRPr sz="4004"/>
            </a:pPr>
            <a:r>
              <a:t>PageRank is conserved, neither created nor destroyed: </a:t>
            </a:r>
          </a:p>
        </p:txBody>
      </p:sp>
      <p:grpSp>
        <p:nvGrpSpPr>
          <p:cNvPr id="194" name="Group"/>
          <p:cNvGrpSpPr/>
          <p:nvPr/>
        </p:nvGrpSpPr>
        <p:grpSpPr>
          <a:xfrm>
            <a:off x="10576085" y="2974485"/>
            <a:ext cx="12518128" cy="9134447"/>
            <a:chOff x="0" y="0"/>
            <a:chExt cx="12518127" cy="9134445"/>
          </a:xfrm>
        </p:grpSpPr>
        <p:grpSp>
          <p:nvGrpSpPr>
            <p:cNvPr id="187" name="Group"/>
            <p:cNvGrpSpPr/>
            <p:nvPr/>
          </p:nvGrpSpPr>
          <p:grpSpPr>
            <a:xfrm>
              <a:off x="0" y="0"/>
              <a:ext cx="12518127" cy="7141470"/>
              <a:chOff x="0" y="0"/>
              <a:chExt cx="12518126" cy="7141469"/>
            </a:xfrm>
          </p:grpSpPr>
          <p:sp>
            <p:nvSpPr>
              <p:cNvPr id="184" name="Power method to calculate PageRank:…"/>
              <p:cNvSpPr/>
              <p:nvPr/>
            </p:nvSpPr>
            <p:spPr>
              <a:xfrm>
                <a:off x="0" y="0"/>
                <a:ext cx="12518126" cy="714146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200" tIns="457200" rIns="457200" bIns="457200" numCol="1" anchor="t">
                <a:noAutofit/>
              </a:bodyPr>
              <a:lstStyle/>
              <a:p>
                <a:pPr algn="l">
                  <a:spcBef>
                    <a:spcPts val="1200"/>
                  </a:spcBef>
                  <a:defRPr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Power method</a:t>
                </a:r>
                <a:r>
                  <a:t> to calculate PageRank:</a:t>
                </a:r>
              </a:p>
              <a:p>
                <a:pPr marL="416718" indent="-416718" algn="l">
                  <a:spcBef>
                    <a:spcPts val="1200"/>
                  </a:spcBef>
                  <a:buSzPct val="145000"/>
                  <a:buChar char="•"/>
                  <a:defRPr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t>Initialize each node with </a:t>
                </a:r>
              </a:p>
              <a:p>
                <a:pPr marL="416718" indent="-416718" algn="l">
                  <a:spcBef>
                    <a:spcPts val="1200"/>
                  </a:spcBef>
                  <a:buSzPct val="145000"/>
                  <a:buChar char="•"/>
                  <a:defRPr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  <a:p>
                <a:pPr marL="416718" indent="-416718" algn="l">
                  <a:spcBef>
                    <a:spcPts val="1200"/>
                  </a:spcBef>
                  <a:buSzPct val="145000"/>
                  <a:buChar char="•"/>
                  <a:defRPr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  <a:p>
                <a:pPr marL="416718" indent="-416718" algn="l">
                  <a:spcBef>
                    <a:spcPts val="1200"/>
                  </a:spcBef>
                  <a:buSzPct val="145000"/>
                  <a:buChar char="•"/>
                  <a:defRPr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t>At each iteration </a:t>
                </a:r>
                <a:r>
                  <a:rPr i="1">
                    <a:latin typeface="Helvetica Neue"/>
                    <a:ea typeface="Helvetica Neue"/>
                    <a:cs typeface="Helvetica Neue"/>
                    <a:sym typeface="Helvetica Neue"/>
                  </a:rPr>
                  <a:t>t</a:t>
                </a:r>
                <a:r>
                  <a:t>, loop over nodes and update PageRank of each node </a:t>
                </a:r>
                <a:r>
                  <a:rPr i="1">
                    <a:latin typeface="Helvetica Neue"/>
                    <a:ea typeface="Helvetica Neue"/>
                    <a:cs typeface="Helvetica Neue"/>
                    <a:sym typeface="Helvetica Neue"/>
                  </a:rPr>
                  <a:t>i</a:t>
                </a:r>
                <a:r>
                  <a:t> via this recursive equation: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Equation"/>
                  <p:cNvSpPr txBox="1"/>
                  <p:nvPr/>
                </p:nvSpPr>
                <p:spPr>
                  <a:xfrm>
                    <a:off x="1104802" y="4642851"/>
                    <a:ext cx="10771422" cy="186211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limLow>
                            <m:limLowPr>
                              <m:ctrlP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nor/>
                                </m:rP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pred</m:t>
                              </m:r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  <m:f>
                            <m:fPr>
                              <m:ctrlP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sz="5100" i="1">
                                      <a:solidFill>
                                        <a:srgbClr val="FEFEF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5100" i="1">
                                      <a:solidFill>
                                        <a:srgbClr val="FEFEFE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sz="5100" i="1">
                                      <a:solidFill>
                                        <a:srgbClr val="FEFEF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5100" i="1">
                                      <a:solidFill>
                                        <a:srgbClr val="FEFEFE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sz="5100" i="1">
                                      <a:solidFill>
                                        <a:srgbClr val="FEFEF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5100" i="1">
                                      <a:solidFill>
                                        <a:srgbClr val="FEFEFE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sz="5100" i="1">
                                      <a:solidFill>
                                        <a:srgbClr val="FEFEFE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sz="51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4802" y="4642851"/>
                    <a:ext cx="10771422" cy="18621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3425" b="-1301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Equation"/>
                  <p:cNvSpPr txBox="1"/>
                  <p:nvPr/>
                </p:nvSpPr>
                <p:spPr>
                  <a:xfrm>
                    <a:off x="4858958" y="2055316"/>
                    <a:ext cx="2800209" cy="68993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58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58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sz="5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=1/</m:t>
                          </m:r>
                          <m:r>
                            <a:rPr sz="5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sz="580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8958" y="2055316"/>
                    <a:ext cx="2800209" cy="68993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559" r="-18018" b="-77778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8" name="probability to land on i by teleportation"/>
            <p:cNvSpPr/>
            <p:nvPr/>
          </p:nvSpPr>
          <p:spPr>
            <a:xfrm>
              <a:off x="143530" y="6733680"/>
              <a:ext cx="5646739" cy="2330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76" y="0"/>
                  </a:moveTo>
                  <a:lnTo>
                    <a:pt x="11438" y="7946"/>
                  </a:lnTo>
                  <a:lnTo>
                    <a:pt x="185" y="7946"/>
                  </a:lnTo>
                  <a:cubicBezTo>
                    <a:pt x="83" y="7946"/>
                    <a:pt x="0" y="8147"/>
                    <a:pt x="0" y="8394"/>
                  </a:cubicBezTo>
                  <a:lnTo>
                    <a:pt x="0" y="21155"/>
                  </a:lnTo>
                  <a:cubicBezTo>
                    <a:pt x="0" y="21402"/>
                    <a:pt x="83" y="21600"/>
                    <a:pt x="185" y="21600"/>
                  </a:cubicBezTo>
                  <a:lnTo>
                    <a:pt x="21416" y="21600"/>
                  </a:lnTo>
                  <a:cubicBezTo>
                    <a:pt x="21518" y="21600"/>
                    <a:pt x="21600" y="21402"/>
                    <a:pt x="21600" y="21155"/>
                  </a:cubicBezTo>
                  <a:lnTo>
                    <a:pt x="21600" y="8394"/>
                  </a:lnTo>
                  <a:cubicBezTo>
                    <a:pt x="21600" y="8147"/>
                    <a:pt x="21518" y="7946"/>
                    <a:pt x="21416" y="7946"/>
                  </a:cubicBezTo>
                  <a:lnTo>
                    <a:pt x="15316" y="7946"/>
                  </a:lnTo>
                  <a:lnTo>
                    <a:pt x="13376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dirty="0"/>
                <a:t>probability to land on </a:t>
              </a:r>
              <a:r>
                <a:rPr i="1" dirty="0" err="1"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r>
                <a:rPr dirty="0"/>
                <a:t> by teleportation</a:t>
              </a:r>
            </a:p>
          </p:txBody>
        </p:sp>
        <p:sp>
          <p:nvSpPr>
            <p:cNvPr id="189" name="probability to land on i by random surfing"/>
            <p:cNvSpPr/>
            <p:nvPr/>
          </p:nvSpPr>
          <p:spPr>
            <a:xfrm>
              <a:off x="6474628" y="6850429"/>
              <a:ext cx="5892008" cy="228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63" y="0"/>
                  </a:moveTo>
                  <a:lnTo>
                    <a:pt x="9658" y="7627"/>
                  </a:lnTo>
                  <a:lnTo>
                    <a:pt x="178" y="7627"/>
                  </a:lnTo>
                  <a:cubicBezTo>
                    <a:pt x="80" y="7627"/>
                    <a:pt x="0" y="7833"/>
                    <a:pt x="0" y="8085"/>
                  </a:cubicBezTo>
                  <a:lnTo>
                    <a:pt x="0" y="21146"/>
                  </a:lnTo>
                  <a:cubicBezTo>
                    <a:pt x="0" y="21398"/>
                    <a:pt x="80" y="21600"/>
                    <a:pt x="178" y="21600"/>
                  </a:cubicBezTo>
                  <a:lnTo>
                    <a:pt x="21424" y="21600"/>
                  </a:lnTo>
                  <a:cubicBezTo>
                    <a:pt x="21522" y="21600"/>
                    <a:pt x="21600" y="21398"/>
                    <a:pt x="21600" y="21146"/>
                  </a:cubicBezTo>
                  <a:lnTo>
                    <a:pt x="21600" y="8085"/>
                  </a:lnTo>
                  <a:cubicBezTo>
                    <a:pt x="21600" y="7833"/>
                    <a:pt x="21522" y="7627"/>
                    <a:pt x="21424" y="7627"/>
                  </a:cubicBezTo>
                  <a:lnTo>
                    <a:pt x="13268" y="7627"/>
                  </a:lnTo>
                  <a:lnTo>
                    <a:pt x="11463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dirty="0"/>
                <a:t>probability to land on </a:t>
              </a:r>
              <a:r>
                <a:rPr i="1" dirty="0" err="1"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r>
                <a:rPr dirty="0"/>
                <a:t> by random surfing</a:t>
              </a:r>
            </a:p>
          </p:txBody>
        </p:sp>
        <p:pic>
          <p:nvPicPr>
            <p:cNvPr id="190" name="Rounded Rectangle" descr="Rounded Rectangl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2469" y="4382842"/>
              <a:ext cx="1170503" cy="2341347"/>
            </a:xfrm>
            <a:prstGeom prst="rect">
              <a:avLst/>
            </a:prstGeom>
            <a:effectLst/>
          </p:spPr>
        </p:pic>
        <p:pic>
          <p:nvPicPr>
            <p:cNvPr id="192" name="Rounded Rectangle" descr="Rounded Rectangl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0790" y="4331032"/>
              <a:ext cx="7290127" cy="2589657"/>
            </a:xfrm>
            <a:prstGeom prst="rect">
              <a:avLst/>
            </a:prstGeom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Equation"/>
              <p:cNvSpPr txBox="1"/>
              <p:nvPr/>
            </p:nvSpPr>
            <p:spPr>
              <a:xfrm>
                <a:off x="7293895" y="11428959"/>
                <a:ext cx="2362034" cy="11224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sz="4000"/>
              </a:p>
            </p:txBody>
          </p:sp>
        </mc:Choice>
        <mc:Fallback xmlns="">
          <p:sp>
            <p:nvSpPr>
              <p:cNvPr id="1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95" y="11428959"/>
                <a:ext cx="2362034" cy="1122437"/>
              </a:xfrm>
              <a:prstGeom prst="rect">
                <a:avLst/>
              </a:prstGeom>
              <a:blipFill>
                <a:blip r:embed="rId6"/>
                <a:stretch>
                  <a:fillRect l="-6952" r="-48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geRank"/>
          <p:cNvSpPr txBox="1">
            <a:spLocks noGrp="1"/>
          </p:cNvSpPr>
          <p:nvPr>
            <p:ph type="title"/>
          </p:nvPr>
        </p:nvSpPr>
        <p:spPr>
          <a:xfrm>
            <a:off x="3408328" y="405187"/>
            <a:ext cx="17567344" cy="2907938"/>
          </a:xfrm>
          <a:prstGeom prst="rect">
            <a:avLst/>
          </a:prstGeom>
        </p:spPr>
        <p:txBody>
          <a:bodyPr/>
          <a:lstStyle/>
          <a:p>
            <a:r>
              <a:t>PageRank</a:t>
            </a:r>
          </a:p>
        </p:txBody>
      </p:sp>
      <p:sp>
        <p:nvSpPr>
          <p:cNvPr id="198" name="α is the teleportation or jump factor, typically 0.15…"/>
          <p:cNvSpPr txBox="1">
            <a:spLocks noGrp="1"/>
          </p:cNvSpPr>
          <p:nvPr>
            <p:ph type="body" sz="quarter" idx="1"/>
          </p:nvPr>
        </p:nvSpPr>
        <p:spPr>
          <a:xfrm>
            <a:off x="1794464" y="2995570"/>
            <a:ext cx="11749876" cy="476966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t>α is the </a:t>
            </a:r>
            <a:r>
              <a:rPr b="1"/>
              <a:t>teleportation</a:t>
            </a:r>
            <a:r>
              <a:t> or </a:t>
            </a:r>
            <a:r>
              <a:rPr b="1"/>
              <a:t>jump factor</a:t>
            </a:r>
            <a:r>
              <a:t>, typically 0.15</a:t>
            </a:r>
          </a:p>
          <a:p>
            <a:pPr lvl="1">
              <a:spcBef>
                <a:spcPts val="3200"/>
              </a:spcBef>
            </a:pPr>
            <a:r>
              <a:t>PageRank converges quickly (in few iterations) if α &gt; 0</a:t>
            </a:r>
          </a:p>
          <a:p>
            <a:pPr>
              <a:spcBef>
                <a:spcPts val="3200"/>
              </a:spcBef>
            </a:pPr>
            <a:r>
              <a:t>1</a:t>
            </a:r>
            <a:r>
              <a:rPr sz="4300"/>
              <a:t>– α is the </a:t>
            </a:r>
            <a:r>
              <a:rPr sz="4300" b="1"/>
              <a:t>damping factor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4458371" y="3370753"/>
            <a:ext cx="8131166" cy="4019295"/>
            <a:chOff x="0" y="0"/>
            <a:chExt cx="8131164" cy="4019293"/>
          </a:xfrm>
        </p:grpSpPr>
        <p:sp>
          <p:nvSpPr>
            <p:cNvPr id="199" name="Example with α = 0:"/>
            <p:cNvSpPr/>
            <p:nvPr/>
          </p:nvSpPr>
          <p:spPr>
            <a:xfrm>
              <a:off x="0" y="0"/>
              <a:ext cx="8131164" cy="401929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0" tIns="457200" rIns="457200" bIns="457200" numCol="1" anchor="t">
              <a:noAutofit/>
            </a:bodyPr>
            <a:lstStyle/>
            <a:p>
              <a:pPr algn="l"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Example with </a:t>
              </a:r>
              <a:r>
                <a:t>α = 0: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Equation"/>
                <p:cNvSpPr txBox="1"/>
                <p:nvPr/>
              </p:nvSpPr>
              <p:spPr>
                <a:xfrm>
                  <a:off x="882443" y="1328739"/>
                  <a:ext cx="6644445" cy="17188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sz="48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48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48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limLow>
                          <m:limLowPr>
                            <m:ctrlP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  <m:f>
                          <m:fPr>
                            <m:ctrlP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sz="48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48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sz="48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sz="48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sz="48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48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sz="48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sz="48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sz="4800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443" y="1328739"/>
                  <a:ext cx="6644445" cy="1718867"/>
                </a:xfrm>
                <a:prstGeom prst="rect">
                  <a:avLst/>
                </a:prstGeom>
                <a:blipFill>
                  <a:blip r:embed="rId2"/>
                  <a:stretch>
                    <a:fillRect l="-1336" t="-2941" r="-2481" b="-1470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2" name="pr-def.pdf" descr="pr-def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962" y="7871125"/>
            <a:ext cx="20298076" cy="4261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NetLogo:…"/>
          <p:cNvSpPr txBox="1">
            <a:spLocks noGrp="1"/>
          </p:cNvSpPr>
          <p:nvPr>
            <p:ph type="title"/>
          </p:nvPr>
        </p:nvSpPr>
        <p:spPr>
          <a:xfrm>
            <a:off x="1423921" y="3409031"/>
            <a:ext cx="7606221" cy="6897938"/>
          </a:xfrm>
          <a:prstGeom prst="rect">
            <a:avLst/>
          </a:prstGeom>
        </p:spPr>
        <p:txBody>
          <a:bodyPr/>
          <a:lstStyle/>
          <a:p>
            <a:r>
              <a:t>NetLogo: </a:t>
            </a:r>
          </a:p>
          <a:p>
            <a:r>
              <a:t>PageRank </a:t>
            </a:r>
          </a:p>
        </p:txBody>
      </p:sp>
      <p:pic>
        <p:nvPicPr>
          <p:cNvPr id="205" name="netlogo-pr.png" descr="netlogo-pr.png"/>
          <p:cNvPicPr>
            <a:picLocks noChangeAspect="1"/>
          </p:cNvPicPr>
          <p:nvPr/>
        </p:nvPicPr>
        <p:blipFill>
          <a:blip r:embed="rId2"/>
          <a:srcRect b="2959"/>
          <a:stretch>
            <a:fillRect/>
          </a:stretch>
        </p:blipFill>
        <p:spPr>
          <a:xfrm>
            <a:off x="9090387" y="250996"/>
            <a:ext cx="14821101" cy="12310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ageRank vs in-degr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PageRank vs in-degree</a:t>
            </a:r>
          </a:p>
        </p:txBody>
      </p:sp>
      <p:sp>
        <p:nvSpPr>
          <p:cNvPr id="208" name="PageRank distribution is very skewed, similar to that of in-degree…"/>
          <p:cNvSpPr txBox="1">
            <a:spLocks noGrp="1"/>
          </p:cNvSpPr>
          <p:nvPr>
            <p:ph type="body" sz="half" idx="1"/>
          </p:nvPr>
        </p:nvSpPr>
        <p:spPr>
          <a:xfrm>
            <a:off x="1218609" y="3187312"/>
            <a:ext cx="9934313" cy="8840392"/>
          </a:xfrm>
          <a:prstGeom prst="rect">
            <a:avLst/>
          </a:prstGeom>
        </p:spPr>
        <p:txBody>
          <a:bodyPr/>
          <a:lstStyle/>
          <a:p>
            <a:pPr marL="513397" indent="-513397" defTabSz="690086">
              <a:spcBef>
                <a:spcPts val="2600"/>
              </a:spcBef>
              <a:defRPr sz="3696"/>
            </a:pPr>
            <a:r>
              <a:t>PageRank distribution is very skewed, similar to that of in-degree</a:t>
            </a:r>
          </a:p>
          <a:p>
            <a:pPr marL="513397" indent="-513397" defTabSz="690086">
              <a:spcBef>
                <a:spcPts val="2600"/>
              </a:spcBef>
              <a:defRPr sz="3696"/>
            </a:pPr>
            <a:r>
              <a:t>PageRank is similar to in-degree to a first approximation (if all incoming links originate from pages with the same PageRank)</a:t>
            </a:r>
          </a:p>
          <a:p>
            <a:pPr marL="513397" indent="-513397" defTabSz="690086">
              <a:spcBef>
                <a:spcPts val="2600"/>
              </a:spcBef>
              <a:defRPr sz="3696"/>
            </a:pPr>
            <a:r>
              <a:t>But links from more important pages bring more importance</a:t>
            </a:r>
          </a:p>
          <a:p>
            <a:pPr marL="513397" indent="-513397" defTabSz="690086">
              <a:spcBef>
                <a:spcPts val="2600"/>
              </a:spcBef>
              <a:defRPr sz="3696"/>
            </a:pPr>
            <a:r>
              <a:t>Search engine optimization (SEO) companies try to boost a client website's PageRank</a:t>
            </a:r>
          </a:p>
          <a:p>
            <a:pPr marL="886777" lvl="1" indent="-513397" defTabSz="690086">
              <a:spcBef>
                <a:spcPts val="2600"/>
              </a:spcBef>
              <a:defRPr sz="3696"/>
            </a:pPr>
            <a:r>
              <a:t>Unscrupulous SEOs may use spamdexing but if caught by search engines, client can be de-listed</a:t>
            </a:r>
          </a:p>
        </p:txBody>
      </p:sp>
      <p:pic>
        <p:nvPicPr>
          <p:cNvPr id="209" name="pr-cum-distr.pdf" descr="pr-cum-dist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200" y="4042582"/>
            <a:ext cx="12222600" cy="7129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irected/weighted networks"/>
          <p:cNvSpPr txBox="1">
            <a:spLocks noGrp="1"/>
          </p:cNvSpPr>
          <p:nvPr>
            <p:ph type="title"/>
          </p:nvPr>
        </p:nvSpPr>
        <p:spPr>
          <a:xfrm>
            <a:off x="2464547" y="507265"/>
            <a:ext cx="19454906" cy="3036094"/>
          </a:xfrm>
          <a:prstGeom prst="rect">
            <a:avLst/>
          </a:prstGeom>
        </p:spPr>
        <p:txBody>
          <a:bodyPr/>
          <a:lstStyle/>
          <a:p>
            <a:r>
              <a:t>Directed/weighted networks</a:t>
            </a:r>
          </a:p>
        </p:txBody>
      </p:sp>
      <p:sp>
        <p:nvSpPr>
          <p:cNvPr id="126" name="Many real-world networks are directed and/or weighted…"/>
          <p:cNvSpPr txBox="1">
            <a:spLocks noGrp="1"/>
          </p:cNvSpPr>
          <p:nvPr>
            <p:ph type="body" sz="half" idx="1"/>
          </p:nvPr>
        </p:nvSpPr>
        <p:spPr>
          <a:xfrm>
            <a:off x="4387453" y="3643312"/>
            <a:ext cx="15609094" cy="806554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t>Many real-world networks are directed and/or weighted</a:t>
            </a:r>
          </a:p>
          <a:p>
            <a:pPr>
              <a:spcBef>
                <a:spcPts val="3200"/>
              </a:spcBef>
            </a:pPr>
            <a:r>
              <a:t>We have seen several examples:</a:t>
            </a:r>
          </a:p>
          <a:p>
            <a:pPr lvl="1">
              <a:spcBef>
                <a:spcPts val="3200"/>
              </a:spcBef>
            </a:pPr>
            <a:r>
              <a:t>Links in food webs go from prey to predator and represent amount of prey/energy consumed</a:t>
            </a:r>
          </a:p>
          <a:p>
            <a:pPr lvl="1">
              <a:spcBef>
                <a:spcPts val="3200"/>
              </a:spcBef>
            </a:pPr>
            <a:r>
              <a:t>Web and Wikipedia links go from source to target page and may have weights representing clicks</a:t>
            </a:r>
          </a:p>
          <a:p>
            <a:pPr lvl="1">
              <a:spcBef>
                <a:spcPts val="3200"/>
              </a:spcBef>
            </a:pPr>
            <a:r>
              <a:t>Social network links may be weighted by numbers of interactions: retweets, mentions, likes, comments, etc.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Weighted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Weighted networks</a:t>
            </a:r>
          </a:p>
        </p:txBody>
      </p:sp>
      <p:sp>
        <p:nvSpPr>
          <p:cNvPr id="212" name="Many real-world networks (directed and undirected) have link weights:…"/>
          <p:cNvSpPr txBox="1">
            <a:spLocks noGrp="1"/>
          </p:cNvSpPr>
          <p:nvPr>
            <p:ph type="body" idx="1"/>
          </p:nvPr>
        </p:nvSpPr>
        <p:spPr>
          <a:xfrm>
            <a:off x="1815421" y="3235312"/>
            <a:ext cx="20753158" cy="8840392"/>
          </a:xfrm>
          <a:prstGeom prst="rect">
            <a:avLst/>
          </a:prstGeom>
        </p:spPr>
        <p:txBody>
          <a:bodyPr/>
          <a:lstStyle/>
          <a:p>
            <a:pPr marL="421719" indent="-421719" defTabSz="566856">
              <a:spcBef>
                <a:spcPts val="2200"/>
              </a:spcBef>
              <a:defRPr sz="3036"/>
            </a:pPr>
            <a:r>
              <a:rPr dirty="0"/>
              <a:t>Many real-world networks (directed and undirected) have link weights:</a:t>
            </a:r>
          </a:p>
          <a:p>
            <a:pPr marL="728424" lvl="1" indent="-421719" defTabSz="566856">
              <a:spcBef>
                <a:spcPts val="2200"/>
              </a:spcBef>
              <a:defRPr sz="3036"/>
            </a:pPr>
            <a:r>
              <a:rPr dirty="0"/>
              <a:t>Twitter diffusion: number of retweets between t</a:t>
            </a:r>
            <a:r>
              <a:rPr lang="en-US" dirty="0"/>
              <a:t>w</a:t>
            </a:r>
            <a:r>
              <a:rPr dirty="0"/>
              <a:t>o users</a:t>
            </a:r>
          </a:p>
          <a:p>
            <a:pPr marL="728424" lvl="1" indent="-421719" defTabSz="566856">
              <a:spcBef>
                <a:spcPts val="2200"/>
              </a:spcBef>
              <a:defRPr sz="3036"/>
            </a:pPr>
            <a:r>
              <a:rPr dirty="0"/>
              <a:t>Email: number of messages</a:t>
            </a:r>
          </a:p>
          <a:p>
            <a:pPr marL="728424" lvl="1" indent="-421719" defTabSz="566856">
              <a:spcBef>
                <a:spcPts val="2200"/>
              </a:spcBef>
              <a:defRPr sz="3036"/>
            </a:pPr>
            <a:r>
              <a:rPr dirty="0"/>
              <a:t>Internet: data (bits) exchanged between routers</a:t>
            </a:r>
          </a:p>
          <a:p>
            <a:pPr marL="728424" lvl="1" indent="-421719" defTabSz="566856">
              <a:spcBef>
                <a:spcPts val="2200"/>
              </a:spcBef>
              <a:defRPr sz="3036"/>
            </a:pPr>
            <a:r>
              <a:rPr dirty="0"/>
              <a:t>Air transportation: number of passengers</a:t>
            </a:r>
          </a:p>
          <a:p>
            <a:pPr marL="728424" lvl="1" indent="-421719" defTabSz="566856">
              <a:spcBef>
                <a:spcPts val="2200"/>
              </a:spcBef>
              <a:defRPr sz="3036"/>
            </a:pPr>
            <a:r>
              <a:rPr dirty="0"/>
              <a:t>Brain: firing rate between neurons</a:t>
            </a:r>
          </a:p>
          <a:p>
            <a:pPr marL="728424" lvl="1" indent="-421719" defTabSz="566856">
              <a:spcBef>
                <a:spcPts val="2200"/>
              </a:spcBef>
              <a:defRPr sz="3036"/>
            </a:pPr>
            <a:r>
              <a:rPr dirty="0"/>
              <a:t>Food webs: biomass</a:t>
            </a:r>
          </a:p>
          <a:p>
            <a:pPr marL="421719" indent="-421719" defTabSz="566856">
              <a:spcBef>
                <a:spcPts val="2200"/>
              </a:spcBef>
              <a:defRPr sz="3036"/>
            </a:pPr>
            <a:r>
              <a:rPr dirty="0"/>
              <a:t>You can think of weights even in networks that we usually represent as unweighted:</a:t>
            </a:r>
          </a:p>
          <a:p>
            <a:pPr marL="728424" lvl="1" indent="-421719" defTabSz="566856">
              <a:spcBef>
                <a:spcPts val="2200"/>
              </a:spcBef>
              <a:defRPr sz="3036"/>
            </a:pPr>
            <a:r>
              <a:rPr dirty="0"/>
              <a:t>Facebook friendships could be weighted by number of interactions (tags, likes, comments), common friends, etc.</a:t>
            </a:r>
          </a:p>
          <a:p>
            <a:pPr marL="728424" lvl="1" indent="-421719" defTabSz="566856">
              <a:spcBef>
                <a:spcPts val="2200"/>
              </a:spcBef>
              <a:defRPr sz="3036"/>
            </a:pPr>
            <a:r>
              <a:rPr dirty="0"/>
              <a:t>The movie co-star network could be weighted by number of movies in which two stars have acted together</a:t>
            </a:r>
          </a:p>
          <a:p>
            <a:pPr marL="728424" lvl="1" indent="-421719" defTabSz="566856">
              <a:spcBef>
                <a:spcPts val="2200"/>
              </a:spcBef>
              <a:defRPr sz="3036"/>
            </a:pPr>
            <a:r>
              <a:rPr dirty="0"/>
              <a:t>Wikipedia links can be weighted by number of clicks</a:t>
            </a:r>
          </a:p>
          <a:p>
            <a:pPr marL="421719" indent="-421719" defTabSz="566856">
              <a:spcBef>
                <a:spcPts val="2200"/>
              </a:spcBef>
              <a:defRPr sz="3036"/>
            </a:pPr>
            <a:r>
              <a:rPr dirty="0"/>
              <a:t>Degree, in-degree and out-degree are extended to </a:t>
            </a:r>
            <a:r>
              <a:rPr b="1" dirty="0"/>
              <a:t>strength</a:t>
            </a:r>
            <a:r>
              <a:rPr dirty="0"/>
              <a:t>, </a:t>
            </a:r>
            <a:r>
              <a:rPr b="1" dirty="0"/>
              <a:t>in-strength</a:t>
            </a:r>
            <a:r>
              <a:rPr dirty="0"/>
              <a:t>, and </a:t>
            </a:r>
            <a:r>
              <a:rPr b="1" dirty="0"/>
              <a:t>out-strength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nformation diffusion networks"/>
          <p:cNvSpPr txBox="1">
            <a:spLocks noGrp="1"/>
          </p:cNvSpPr>
          <p:nvPr>
            <p:ph type="title"/>
          </p:nvPr>
        </p:nvSpPr>
        <p:spPr>
          <a:xfrm>
            <a:off x="1369593" y="357187"/>
            <a:ext cx="21644814" cy="2729626"/>
          </a:xfrm>
          <a:prstGeom prst="rect">
            <a:avLst/>
          </a:prstGeom>
        </p:spPr>
        <p:txBody>
          <a:bodyPr/>
          <a:lstStyle/>
          <a:p>
            <a:r>
              <a:t>Information diffusion networks</a:t>
            </a:r>
          </a:p>
        </p:txBody>
      </p:sp>
      <p:sp>
        <p:nvSpPr>
          <p:cNvPr id="215" name="Memes: transmissible units of information, such as ideas, behaviors, news links, hashtags, and, yes, also images with captions (image macros)…"/>
          <p:cNvSpPr txBox="1">
            <a:spLocks noGrp="1"/>
          </p:cNvSpPr>
          <p:nvPr>
            <p:ph type="body" sz="half" idx="1"/>
          </p:nvPr>
        </p:nvSpPr>
        <p:spPr>
          <a:xfrm>
            <a:off x="1383421" y="3235312"/>
            <a:ext cx="11752596" cy="884039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rPr b="1"/>
              <a:t>Memes</a:t>
            </a:r>
            <a:r>
              <a:t>: transmissible units of information, such as ideas, behaviors, news links, hashtags, and, yes, also images with captions (</a:t>
            </a:r>
            <a:r>
              <a:rPr b="1"/>
              <a:t>image macros</a:t>
            </a:r>
            <a:r>
              <a:t>)</a:t>
            </a:r>
          </a:p>
          <a:p>
            <a:pPr>
              <a:spcBef>
                <a:spcPts val="3200"/>
              </a:spcBef>
            </a:pPr>
            <a:r>
              <a:t>The definition of meme is due to Richard Dawkins, in analogy to genes transmitted from parent to offspring</a:t>
            </a:r>
          </a:p>
          <a:p>
            <a:pPr>
              <a:spcBef>
                <a:spcPts val="3200"/>
              </a:spcBef>
            </a:pPr>
            <a:r>
              <a:t>Like genes, memes can mutate and have fitness</a:t>
            </a:r>
          </a:p>
          <a:p>
            <a:pPr>
              <a:spcBef>
                <a:spcPts val="3200"/>
              </a:spcBef>
            </a:pPr>
            <a:r>
              <a:t>A tweet can carry several memes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13116999" y="2927570"/>
            <a:ext cx="10486565" cy="9455876"/>
            <a:chOff x="0" y="-114300"/>
            <a:chExt cx="10486563" cy="9455874"/>
          </a:xfrm>
        </p:grpSpPr>
        <p:grpSp>
          <p:nvGrpSpPr>
            <p:cNvPr id="218" name="Screen Shot 2019-09-06 at 8.54.46 PM.png"/>
            <p:cNvGrpSpPr/>
            <p:nvPr/>
          </p:nvGrpSpPr>
          <p:grpSpPr>
            <a:xfrm>
              <a:off x="2925035" y="-114300"/>
              <a:ext cx="7196431" cy="9455875"/>
              <a:chOff x="0" y="0"/>
              <a:chExt cx="7196429" cy="9455874"/>
            </a:xfrm>
          </p:grpSpPr>
          <p:pic>
            <p:nvPicPr>
              <p:cNvPr id="217" name="Screen Shot 2019-09-06 at 8.54.46 PM.png" descr="Screen Shot 2019-09-06 at 8.54.46 PM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7800" y="114300"/>
                <a:ext cx="6840830" cy="899867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16" name="Screen Shot 2019-09-06 at 8.54.46 PM.png" descr="Screen Shot 2019-09-06 at 8.54.46 PM.png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7196430" cy="9455875"/>
              </a:xfrm>
              <a:prstGeom prst="rect">
                <a:avLst/>
              </a:prstGeom>
              <a:effectLst/>
            </p:spPr>
          </p:pic>
        </p:grpSp>
        <p:sp>
          <p:nvSpPr>
            <p:cNvPr id="219" name="hashtags"/>
            <p:cNvSpPr/>
            <p:nvPr/>
          </p:nvSpPr>
          <p:spPr>
            <a:xfrm>
              <a:off x="0" y="5164648"/>
              <a:ext cx="2254563" cy="664657"/>
            </a:xfrm>
            <a:prstGeom prst="roundRect">
              <a:avLst>
                <a:gd name="adj" fmla="val 2866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hashtags</a:t>
              </a:r>
            </a:p>
          </p:txBody>
        </p:sp>
        <p:sp>
          <p:nvSpPr>
            <p:cNvPr id="220" name="links"/>
            <p:cNvSpPr/>
            <p:nvPr/>
          </p:nvSpPr>
          <p:spPr>
            <a:xfrm>
              <a:off x="8232001" y="3047477"/>
              <a:ext cx="2254563" cy="664658"/>
            </a:xfrm>
            <a:prstGeom prst="roundRect">
              <a:avLst>
                <a:gd name="adj" fmla="val 2866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links</a:t>
              </a:r>
            </a:p>
          </p:txBody>
        </p:sp>
        <p:sp>
          <p:nvSpPr>
            <p:cNvPr id="221" name="mentions"/>
            <p:cNvSpPr/>
            <p:nvPr/>
          </p:nvSpPr>
          <p:spPr>
            <a:xfrm>
              <a:off x="0" y="3735539"/>
              <a:ext cx="2254563" cy="664657"/>
            </a:xfrm>
            <a:prstGeom prst="roundRect">
              <a:avLst>
                <a:gd name="adj" fmla="val 2866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mentions</a:t>
              </a:r>
            </a:p>
          </p:txBody>
        </p:sp>
        <p:sp>
          <p:nvSpPr>
            <p:cNvPr id="222" name="media"/>
            <p:cNvSpPr/>
            <p:nvPr/>
          </p:nvSpPr>
          <p:spPr>
            <a:xfrm>
              <a:off x="0" y="6638663"/>
              <a:ext cx="2254563" cy="664657"/>
            </a:xfrm>
            <a:prstGeom prst="roundRect">
              <a:avLst>
                <a:gd name="adj" fmla="val 2866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media</a:t>
              </a:r>
            </a:p>
          </p:txBody>
        </p:sp>
        <p:cxnSp>
          <p:nvCxnSpPr>
            <p:cNvPr id="223" name="Connection Line"/>
            <p:cNvCxnSpPr>
              <a:stCxn id="222" idx="0"/>
              <a:endCxn id="236" idx="0"/>
            </p:cNvCxnSpPr>
            <p:nvPr/>
          </p:nvCxnSpPr>
          <p:spPr>
            <a:xfrm>
              <a:off x="1127281" y="6970991"/>
              <a:ext cx="2531476" cy="368469"/>
            </a:xfrm>
            <a:prstGeom prst="straightConnector1">
              <a:avLst/>
            </a:prstGeom>
            <a:ln w="381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224" name="Connection Line"/>
            <p:cNvCxnSpPr>
              <a:stCxn id="221" idx="0"/>
              <a:endCxn id="231" idx="0"/>
            </p:cNvCxnSpPr>
            <p:nvPr/>
          </p:nvCxnSpPr>
          <p:spPr>
            <a:xfrm flipV="1">
              <a:off x="1127281" y="3417905"/>
              <a:ext cx="2736001" cy="649963"/>
            </a:xfrm>
            <a:prstGeom prst="straightConnector1">
              <a:avLst/>
            </a:prstGeom>
            <a:ln w="381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225" name="Connection Line"/>
            <p:cNvCxnSpPr>
              <a:stCxn id="220" idx="0"/>
              <a:endCxn id="233" idx="0"/>
            </p:cNvCxnSpPr>
            <p:nvPr/>
          </p:nvCxnSpPr>
          <p:spPr>
            <a:xfrm flipH="1">
              <a:off x="4395301" y="3379805"/>
              <a:ext cx="4963982" cy="688063"/>
            </a:xfrm>
            <a:prstGeom prst="straightConnector1">
              <a:avLst/>
            </a:prstGeom>
            <a:ln w="381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226" name="Connection Line"/>
            <p:cNvCxnSpPr>
              <a:stCxn id="220" idx="0"/>
              <a:endCxn id="232" idx="0"/>
            </p:cNvCxnSpPr>
            <p:nvPr/>
          </p:nvCxnSpPr>
          <p:spPr>
            <a:xfrm flipH="1">
              <a:off x="4455922" y="3379805"/>
              <a:ext cx="4903361" cy="372825"/>
            </a:xfrm>
            <a:prstGeom prst="straightConnector1">
              <a:avLst/>
            </a:prstGeom>
            <a:ln w="381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227" name="Connection Line"/>
            <p:cNvCxnSpPr>
              <a:stCxn id="220" idx="0"/>
              <a:endCxn id="230" idx="0"/>
            </p:cNvCxnSpPr>
            <p:nvPr/>
          </p:nvCxnSpPr>
          <p:spPr>
            <a:xfrm flipH="1" flipV="1">
              <a:off x="4374842" y="3036905"/>
              <a:ext cx="4984441" cy="342901"/>
            </a:xfrm>
            <a:prstGeom prst="straightConnector1">
              <a:avLst/>
            </a:prstGeom>
            <a:ln w="381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228" name="Connection Line"/>
            <p:cNvCxnSpPr>
              <a:stCxn id="219" idx="0"/>
              <a:endCxn id="235" idx="0"/>
            </p:cNvCxnSpPr>
            <p:nvPr/>
          </p:nvCxnSpPr>
          <p:spPr>
            <a:xfrm flipV="1">
              <a:off x="1127281" y="4723829"/>
              <a:ext cx="3437210" cy="773148"/>
            </a:xfrm>
            <a:prstGeom prst="straightConnector1">
              <a:avLst/>
            </a:prstGeom>
            <a:ln w="381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229" name="Connection Line"/>
            <p:cNvCxnSpPr>
              <a:stCxn id="219" idx="0"/>
              <a:endCxn id="234" idx="0"/>
            </p:cNvCxnSpPr>
            <p:nvPr/>
          </p:nvCxnSpPr>
          <p:spPr>
            <a:xfrm flipV="1">
              <a:off x="1127281" y="4717829"/>
              <a:ext cx="2531476" cy="779148"/>
            </a:xfrm>
            <a:prstGeom prst="straightConnector1">
              <a:avLst/>
            </a:prstGeom>
            <a:ln w="381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</p:cxnSp>
        <p:sp>
          <p:nvSpPr>
            <p:cNvPr id="230" name="Rectangle"/>
            <p:cNvSpPr/>
            <p:nvPr/>
          </p:nvSpPr>
          <p:spPr>
            <a:xfrm>
              <a:off x="3247561" y="2866539"/>
              <a:ext cx="2254564" cy="340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1" name="Rectangle"/>
            <p:cNvSpPr/>
            <p:nvPr/>
          </p:nvSpPr>
          <p:spPr>
            <a:xfrm>
              <a:off x="3247561" y="3247539"/>
              <a:ext cx="1231441" cy="340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2" name="Rectangle"/>
            <p:cNvSpPr/>
            <p:nvPr/>
          </p:nvSpPr>
          <p:spPr>
            <a:xfrm>
              <a:off x="3247561" y="3582264"/>
              <a:ext cx="2416723" cy="34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3" name="Rectangle"/>
            <p:cNvSpPr/>
            <p:nvPr/>
          </p:nvSpPr>
          <p:spPr>
            <a:xfrm>
              <a:off x="3311061" y="3848964"/>
              <a:ext cx="2168482" cy="437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Rectangle"/>
            <p:cNvSpPr/>
            <p:nvPr/>
          </p:nvSpPr>
          <p:spPr>
            <a:xfrm>
              <a:off x="3285661" y="4547464"/>
              <a:ext cx="746192" cy="34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5" name="Rectangle"/>
            <p:cNvSpPr/>
            <p:nvPr/>
          </p:nvSpPr>
          <p:spPr>
            <a:xfrm>
              <a:off x="4132660" y="4547464"/>
              <a:ext cx="863661" cy="352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6" name="Rectangle"/>
            <p:cNvSpPr/>
            <p:nvPr/>
          </p:nvSpPr>
          <p:spPr>
            <a:xfrm>
              <a:off x="3285661" y="7169094"/>
              <a:ext cx="746192" cy="34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Information diffusion networks"/>
          <p:cNvSpPr txBox="1">
            <a:spLocks noGrp="1"/>
          </p:cNvSpPr>
          <p:nvPr>
            <p:ph type="title"/>
          </p:nvPr>
        </p:nvSpPr>
        <p:spPr>
          <a:xfrm>
            <a:off x="1369593" y="357187"/>
            <a:ext cx="21644814" cy="2729626"/>
          </a:xfrm>
          <a:prstGeom prst="rect">
            <a:avLst/>
          </a:prstGeom>
        </p:spPr>
        <p:txBody>
          <a:bodyPr/>
          <a:lstStyle/>
          <a:p>
            <a:r>
              <a:t>Information diffusion networks</a:t>
            </a:r>
          </a:p>
        </p:txBody>
      </p:sp>
      <p:sp>
        <p:nvSpPr>
          <p:cNvPr id="240" name="We can track, map, and analyze the spread of memes on Twitter…"/>
          <p:cNvSpPr txBox="1">
            <a:spLocks noGrp="1"/>
          </p:cNvSpPr>
          <p:nvPr>
            <p:ph type="body" sz="half" idx="1"/>
          </p:nvPr>
        </p:nvSpPr>
        <p:spPr>
          <a:xfrm>
            <a:off x="1243849" y="3139312"/>
            <a:ext cx="11345624" cy="8840392"/>
          </a:xfrm>
          <a:prstGeom prst="rect">
            <a:avLst/>
          </a:prstGeom>
        </p:spPr>
        <p:txBody>
          <a:bodyPr/>
          <a:lstStyle/>
          <a:p>
            <a:pPr marL="586740" indent="-586740" defTabSz="788669">
              <a:spcBef>
                <a:spcPts val="3000"/>
              </a:spcBef>
              <a:defRPr sz="4224"/>
            </a:pPr>
            <a:r>
              <a:rPr dirty="0"/>
              <a:t>We can track, map, and analyze the spread of memes on </a:t>
            </a:r>
            <a:r>
              <a:rPr b="1" dirty="0"/>
              <a:t>Twitter</a:t>
            </a:r>
          </a:p>
          <a:p>
            <a:pPr marL="1013459" lvl="1" indent="-586740" defTabSz="788669">
              <a:spcBef>
                <a:spcPts val="3000"/>
              </a:spcBef>
              <a:defRPr sz="4224"/>
            </a:pPr>
            <a:r>
              <a:rPr b="1" dirty="0"/>
              <a:t>Retweet network</a:t>
            </a:r>
            <a:r>
              <a:rPr dirty="0"/>
              <a:t>: link from retweeted user to </a:t>
            </a:r>
            <a:r>
              <a:rPr dirty="0" err="1"/>
              <a:t>retweeter</a:t>
            </a:r>
            <a:r>
              <a:rPr dirty="0"/>
              <a:t> user</a:t>
            </a:r>
          </a:p>
          <a:p>
            <a:pPr marL="1013459" lvl="1" indent="-586740" defTabSz="788669">
              <a:spcBef>
                <a:spcPts val="3000"/>
              </a:spcBef>
              <a:defRPr sz="4224"/>
            </a:pPr>
            <a:r>
              <a:rPr b="1" dirty="0"/>
              <a:t>Mention/reply network</a:t>
            </a:r>
            <a:r>
              <a:rPr dirty="0"/>
              <a:t>: link to user who replies or who is mentioned</a:t>
            </a:r>
          </a:p>
          <a:p>
            <a:pPr marL="586740" indent="-586740" defTabSz="788669">
              <a:spcBef>
                <a:spcPts val="3000"/>
              </a:spcBef>
              <a:defRPr sz="4224"/>
            </a:pPr>
            <a:r>
              <a:rPr dirty="0"/>
              <a:t>Tweets are time-stamped; we can aggregate the temporal networks</a:t>
            </a:r>
          </a:p>
          <a:p>
            <a:pPr marL="586740" indent="-586740" defTabSz="788669">
              <a:spcBef>
                <a:spcPts val="3000"/>
              </a:spcBef>
              <a:defRPr sz="4224"/>
            </a:pPr>
            <a:r>
              <a:rPr dirty="0"/>
              <a:t>Can focus on a particular meme (</a:t>
            </a:r>
            <a:r>
              <a:rPr dirty="0" err="1"/>
              <a:t>eg</a:t>
            </a:r>
            <a:r>
              <a:rPr dirty="0"/>
              <a:t>, a hashtag) or multiple ones (</a:t>
            </a:r>
            <a:r>
              <a:rPr dirty="0" err="1"/>
              <a:t>eg</a:t>
            </a:r>
            <a:r>
              <a:rPr dirty="0"/>
              <a:t>, a set of accounts or links to a news source)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13440298" y="3075226"/>
            <a:ext cx="9699854" cy="8968563"/>
            <a:chOff x="0" y="0"/>
            <a:chExt cx="9699852" cy="8968562"/>
          </a:xfrm>
        </p:grpSpPr>
        <p:pic>
          <p:nvPicPr>
            <p:cNvPr id="241" name="Screen Shot 2019-09-06 at 9.41.26 PM.png" descr="Screen Shot 2019-09-06 at 9.41.26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715" y="0"/>
              <a:ext cx="9214421" cy="749869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42" name="Play with the interactive diffusion network tools at osome.iuni.iu.edu"/>
            <p:cNvSpPr txBox="1"/>
            <p:nvPr/>
          </p:nvSpPr>
          <p:spPr>
            <a:xfrm>
              <a:off x="0" y="7520533"/>
              <a:ext cx="9699853" cy="1448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spcBef>
                  <a:spcPts val="3200"/>
                </a:spcBef>
                <a:defRPr sz="4400" b="0"/>
              </a:pPr>
              <a:r>
                <a:t>Play with the interactive diffusion network tools at </a:t>
              </a:r>
              <a:r>
                <a:rPr u="sng">
                  <a:hlinkClick r:id="rId3"/>
                </a:rPr>
                <a:t>osome.iuni.iu.edu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tweet networks"/>
          <p:cNvSpPr txBox="1">
            <a:spLocks noGrp="1"/>
          </p:cNvSpPr>
          <p:nvPr>
            <p:ph type="title"/>
          </p:nvPr>
        </p:nvSpPr>
        <p:spPr>
          <a:xfrm>
            <a:off x="1369593" y="357187"/>
            <a:ext cx="21644814" cy="2729626"/>
          </a:xfrm>
          <a:prstGeom prst="rect">
            <a:avLst/>
          </a:prstGeom>
        </p:spPr>
        <p:txBody>
          <a:bodyPr/>
          <a:lstStyle/>
          <a:p>
            <a:r>
              <a:t>Retweet networks</a:t>
            </a:r>
          </a:p>
        </p:txBody>
      </p:sp>
      <p:pic>
        <p:nvPicPr>
          <p:cNvPr id="246" name="twitter-nets.pdf" descr="twitter-ne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056" y="4699694"/>
            <a:ext cx="15073514" cy="5863628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In the data, each retweet cascade network is a star (all retweets point to original tweet)…"/>
          <p:cNvSpPr txBox="1">
            <a:spLocks noGrp="1"/>
          </p:cNvSpPr>
          <p:nvPr>
            <p:ph type="body" sz="quarter" idx="1"/>
          </p:nvPr>
        </p:nvSpPr>
        <p:spPr>
          <a:xfrm>
            <a:off x="1186921" y="3211312"/>
            <a:ext cx="6180564" cy="884039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t>In the data, each retweet cascade network is a star (all retweets point to original tweet) </a:t>
            </a:r>
          </a:p>
          <a:p>
            <a:pPr>
              <a:spcBef>
                <a:spcPts val="3200"/>
              </a:spcBef>
            </a:pPr>
            <a:r>
              <a:t>The actual cascade tree is difficult to reconstruct, but we can make some guesses based on the follower network and timestamps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twitter.png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490438" flipH="1">
            <a:off x="13747608" y="-280239"/>
            <a:ext cx="10170753" cy="8576924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Echo chambers"/>
          <p:cNvSpPr txBox="1">
            <a:spLocks noGrp="1"/>
          </p:cNvSpPr>
          <p:nvPr>
            <p:ph type="title"/>
          </p:nvPr>
        </p:nvSpPr>
        <p:spPr>
          <a:xfrm>
            <a:off x="1369593" y="357187"/>
            <a:ext cx="11649657" cy="2729626"/>
          </a:xfrm>
          <a:prstGeom prst="rect">
            <a:avLst/>
          </a:prstGeom>
        </p:spPr>
        <p:txBody>
          <a:bodyPr/>
          <a:lstStyle/>
          <a:p>
            <a:r>
              <a:t>Echo chambers</a:t>
            </a:r>
          </a:p>
        </p:txBody>
      </p:sp>
      <p:sp>
        <p:nvSpPr>
          <p:cNvPr id="251" name="Examples:…"/>
          <p:cNvSpPr txBox="1">
            <a:spLocks noGrp="1"/>
          </p:cNvSpPr>
          <p:nvPr>
            <p:ph type="body" sz="half" idx="1"/>
          </p:nvPr>
        </p:nvSpPr>
        <p:spPr>
          <a:xfrm>
            <a:off x="1186921" y="2995312"/>
            <a:ext cx="8531252" cy="884039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t>Examples:</a:t>
            </a:r>
          </a:p>
          <a:p>
            <a:pPr lvl="1">
              <a:spcBef>
                <a:spcPts val="3200"/>
              </a:spcBef>
            </a:pPr>
            <a:r>
              <a:t>Retweets of tweets with progressive (blue) and conservative (red) political hashtags during 2010 US election (</a:t>
            </a:r>
            <a:r>
              <a:rPr i="1"/>
              <a:t>k</a:t>
            </a:r>
            <a:r>
              <a:t>=3 core)</a:t>
            </a:r>
          </a:p>
          <a:p>
            <a:pPr lvl="1">
              <a:spcBef>
                <a:spcPts val="3200"/>
              </a:spcBef>
            </a:pPr>
            <a:r>
              <a:t>Retweets of tweets with links to low-credibility (purple) and fact-checking (orange) sources during 2016 US election (</a:t>
            </a:r>
            <a:r>
              <a:rPr i="1"/>
              <a:t>k</a:t>
            </a:r>
            <a:r>
              <a:t>=5 core)</a:t>
            </a:r>
          </a:p>
        </p:txBody>
      </p:sp>
      <p:pic>
        <p:nvPicPr>
          <p:cNvPr id="252" name="misinfo.png" descr="misinf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11850" y="6174699"/>
            <a:ext cx="12814301" cy="632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Virality"/>
          <p:cNvSpPr txBox="1">
            <a:spLocks noGrp="1"/>
          </p:cNvSpPr>
          <p:nvPr>
            <p:ph type="title"/>
          </p:nvPr>
        </p:nvSpPr>
        <p:spPr>
          <a:xfrm>
            <a:off x="1369593" y="645187"/>
            <a:ext cx="8766563" cy="2729626"/>
          </a:xfrm>
          <a:prstGeom prst="rect">
            <a:avLst/>
          </a:prstGeom>
        </p:spPr>
        <p:txBody>
          <a:bodyPr/>
          <a:lstStyle/>
          <a:p>
            <a:r>
              <a:t>Virality</a:t>
            </a:r>
          </a:p>
        </p:txBody>
      </p:sp>
      <p:sp>
        <p:nvSpPr>
          <p:cNvPr id="255" name="Multiple ways to measure the virality of a meme:…"/>
          <p:cNvSpPr txBox="1">
            <a:spLocks noGrp="1"/>
          </p:cNvSpPr>
          <p:nvPr>
            <p:ph type="body" sz="half" idx="1"/>
          </p:nvPr>
        </p:nvSpPr>
        <p:spPr>
          <a:xfrm>
            <a:off x="1309695" y="3321459"/>
            <a:ext cx="8531252" cy="884039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t>Multiple ways to measure the virality of a meme:</a:t>
            </a:r>
          </a:p>
          <a:p>
            <a:pPr lvl="1">
              <a:spcBef>
                <a:spcPts val="3200"/>
              </a:spcBef>
            </a:pPr>
            <a:r>
              <a:t>Number of users exposed</a:t>
            </a:r>
          </a:p>
          <a:p>
            <a:pPr lvl="1">
              <a:spcBef>
                <a:spcPts val="3200"/>
              </a:spcBef>
            </a:pPr>
            <a:r>
              <a:t>Depth of diffusion tree</a:t>
            </a:r>
          </a:p>
          <a:p>
            <a:pPr lvl="1">
              <a:spcBef>
                <a:spcPts val="3200"/>
              </a:spcBef>
            </a:pPr>
            <a:r>
              <a:t>Fraction of users who retweet to users who are exposed</a:t>
            </a:r>
          </a:p>
          <a:p>
            <a:pPr>
              <a:spcBef>
                <a:spcPts val="3200"/>
              </a:spcBef>
            </a:pPr>
            <a:r>
              <a:t>Misinformation is often more viral than actual news reports</a:t>
            </a:r>
          </a:p>
        </p:txBody>
      </p:sp>
      <p:grpSp>
        <p:nvGrpSpPr>
          <p:cNvPr id="264" name="Group"/>
          <p:cNvGrpSpPr/>
          <p:nvPr/>
        </p:nvGrpSpPr>
        <p:grpSpPr>
          <a:xfrm>
            <a:off x="10269667" y="1554150"/>
            <a:ext cx="12894443" cy="10430867"/>
            <a:chOff x="8383" y="0"/>
            <a:chExt cx="12894440" cy="10430865"/>
          </a:xfrm>
        </p:grpSpPr>
        <p:pic>
          <p:nvPicPr>
            <p:cNvPr id="256" name="hoaxy-ab.pdf" descr="hoaxy-ab.pdf"/>
            <p:cNvPicPr>
              <a:picLocks noChangeAspect="1"/>
            </p:cNvPicPr>
            <p:nvPr/>
          </p:nvPicPr>
          <p:blipFill>
            <a:blip r:embed="rId2"/>
            <a:srcRect t="9582" r="9454"/>
            <a:stretch>
              <a:fillRect/>
            </a:stretch>
          </p:blipFill>
          <p:spPr>
            <a:xfrm>
              <a:off x="8383" y="2618890"/>
              <a:ext cx="12583035" cy="6754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Rounded Rectangle" descr="Rounded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6186" y="2389119"/>
              <a:ext cx="6316637" cy="7381871"/>
            </a:xfrm>
            <a:prstGeom prst="rect">
              <a:avLst/>
            </a:prstGeom>
            <a:effectLst/>
          </p:spPr>
        </p:pic>
        <p:pic>
          <p:nvPicPr>
            <p:cNvPr id="259" name="Rounded Rectangle" descr="Rounded Rectangl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560" y="2631252"/>
              <a:ext cx="6612138" cy="6923965"/>
            </a:xfrm>
            <a:prstGeom prst="rect">
              <a:avLst/>
            </a:prstGeom>
            <a:effectLst/>
          </p:spPr>
        </p:pic>
        <p:sp>
          <p:nvSpPr>
            <p:cNvPr id="261" name="misinformation about White Helmets"/>
            <p:cNvSpPr/>
            <p:nvPr/>
          </p:nvSpPr>
          <p:spPr>
            <a:xfrm>
              <a:off x="873816" y="377000"/>
              <a:ext cx="5127626" cy="2729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7" y="0"/>
                  </a:moveTo>
                  <a:cubicBezTo>
                    <a:pt x="120" y="0"/>
                    <a:pt x="0" y="225"/>
                    <a:pt x="0" y="502"/>
                  </a:cubicBezTo>
                  <a:lnTo>
                    <a:pt x="0" y="10423"/>
                  </a:lnTo>
                  <a:cubicBezTo>
                    <a:pt x="0" y="10701"/>
                    <a:pt x="120" y="10926"/>
                    <a:pt x="267" y="10926"/>
                  </a:cubicBezTo>
                  <a:lnTo>
                    <a:pt x="8423" y="10926"/>
                  </a:lnTo>
                  <a:lnTo>
                    <a:pt x="10230" y="21600"/>
                  </a:lnTo>
                  <a:lnTo>
                    <a:pt x="12035" y="10926"/>
                  </a:lnTo>
                  <a:lnTo>
                    <a:pt x="21333" y="10926"/>
                  </a:lnTo>
                  <a:cubicBezTo>
                    <a:pt x="21480" y="10926"/>
                    <a:pt x="21600" y="10701"/>
                    <a:pt x="21600" y="10423"/>
                  </a:cubicBezTo>
                  <a:lnTo>
                    <a:pt x="21600" y="502"/>
                  </a:lnTo>
                  <a:cubicBezTo>
                    <a:pt x="21600" y="225"/>
                    <a:pt x="21480" y="0"/>
                    <a:pt x="21333" y="0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>
                <a:defRPr sz="3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misinformation about White Helmets</a:t>
              </a:r>
            </a:p>
          </p:txBody>
        </p:sp>
        <p:sp>
          <p:nvSpPr>
            <p:cNvPr id="262" name="facts about White Helmets"/>
            <p:cNvSpPr/>
            <p:nvPr/>
          </p:nvSpPr>
          <p:spPr>
            <a:xfrm>
              <a:off x="7692066" y="0"/>
              <a:ext cx="4104879" cy="2729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" y="0"/>
                  </a:moveTo>
                  <a:cubicBezTo>
                    <a:pt x="150" y="0"/>
                    <a:pt x="0" y="225"/>
                    <a:pt x="0" y="502"/>
                  </a:cubicBezTo>
                  <a:lnTo>
                    <a:pt x="0" y="10423"/>
                  </a:lnTo>
                  <a:cubicBezTo>
                    <a:pt x="0" y="10701"/>
                    <a:pt x="150" y="10926"/>
                    <a:pt x="334" y="10926"/>
                  </a:cubicBezTo>
                  <a:lnTo>
                    <a:pt x="10521" y="10926"/>
                  </a:lnTo>
                  <a:lnTo>
                    <a:pt x="12779" y="21600"/>
                  </a:lnTo>
                  <a:lnTo>
                    <a:pt x="15034" y="10926"/>
                  </a:lnTo>
                  <a:lnTo>
                    <a:pt x="21266" y="10926"/>
                  </a:lnTo>
                  <a:cubicBezTo>
                    <a:pt x="21450" y="10926"/>
                    <a:pt x="21600" y="10701"/>
                    <a:pt x="21600" y="10423"/>
                  </a:cubicBezTo>
                  <a:lnTo>
                    <a:pt x="21600" y="502"/>
                  </a:lnTo>
                  <a:cubicBezTo>
                    <a:pt x="21600" y="225"/>
                    <a:pt x="21450" y="0"/>
                    <a:pt x="2126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>
                <a:defRPr sz="3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facts about White Helmets</a:t>
              </a:r>
            </a:p>
          </p:txBody>
        </p:sp>
        <p:sp>
          <p:nvSpPr>
            <p:cNvPr id="263" name="Source: hoaxy.iuni.iu.edu"/>
            <p:cNvSpPr txBox="1"/>
            <p:nvPr/>
          </p:nvSpPr>
          <p:spPr>
            <a:xfrm>
              <a:off x="3777670" y="9794153"/>
              <a:ext cx="5044649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r>
                <a:t>Source: </a:t>
              </a:r>
              <a:r>
                <a:rPr u="sng">
                  <a:hlinkClick r:id="rId5"/>
                </a:rPr>
                <a:t>hoaxy.iuni.iu.edu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Influence"/>
          <p:cNvSpPr txBox="1">
            <a:spLocks noGrp="1"/>
          </p:cNvSpPr>
          <p:nvPr>
            <p:ph type="title"/>
          </p:nvPr>
        </p:nvSpPr>
        <p:spPr>
          <a:xfrm>
            <a:off x="1369593" y="645187"/>
            <a:ext cx="8001282" cy="2729626"/>
          </a:xfrm>
          <a:prstGeom prst="rect">
            <a:avLst/>
          </a:prstGeom>
        </p:spPr>
        <p:txBody>
          <a:bodyPr/>
          <a:lstStyle/>
          <a:p>
            <a:r>
              <a:t>Influence</a:t>
            </a:r>
          </a:p>
        </p:txBody>
      </p:sp>
      <p:sp>
        <p:nvSpPr>
          <p:cNvPr id="267" name="Multiple ways to measure the influence of an account:…"/>
          <p:cNvSpPr txBox="1">
            <a:spLocks noGrp="1"/>
          </p:cNvSpPr>
          <p:nvPr>
            <p:ph type="body" sz="half" idx="1"/>
          </p:nvPr>
        </p:nvSpPr>
        <p:spPr>
          <a:xfrm>
            <a:off x="1306600" y="3321459"/>
            <a:ext cx="8531252" cy="8840391"/>
          </a:xfrm>
          <a:prstGeom prst="rect">
            <a:avLst/>
          </a:prstGeom>
        </p:spPr>
        <p:txBody>
          <a:bodyPr/>
          <a:lstStyle/>
          <a:p>
            <a:pPr marL="562292" indent="-562292" defTabSz="755808">
              <a:spcBef>
                <a:spcPts val="2900"/>
              </a:spcBef>
              <a:defRPr sz="4048"/>
            </a:pPr>
            <a:r>
              <a:t>Multiple ways to measure the influence of an account:</a:t>
            </a:r>
          </a:p>
          <a:p>
            <a:pPr marL="971232" lvl="1" indent="-562292" defTabSz="755808">
              <a:spcBef>
                <a:spcPts val="2900"/>
              </a:spcBef>
              <a:defRPr sz="4048"/>
            </a:pPr>
            <a:r>
              <a:t>Number of followers (in-degree in follower network)</a:t>
            </a:r>
          </a:p>
          <a:p>
            <a:pPr marL="971232" lvl="1" indent="-562292" defTabSz="755808">
              <a:spcBef>
                <a:spcPts val="2900"/>
              </a:spcBef>
              <a:defRPr sz="4048"/>
            </a:pPr>
            <a:r>
              <a:t>Number of users exposed (out-degree in retweet network)</a:t>
            </a:r>
          </a:p>
          <a:p>
            <a:pPr marL="971232" lvl="1" indent="-562292" defTabSz="755808">
              <a:spcBef>
                <a:spcPts val="2900"/>
              </a:spcBef>
              <a:defRPr sz="4048"/>
            </a:pPr>
            <a:r>
              <a:t>Number of retweets (out-strength in retweet network) </a:t>
            </a:r>
          </a:p>
          <a:p>
            <a:pPr marL="971232" lvl="1" indent="-562292" defTabSz="755808">
              <a:spcBef>
                <a:spcPts val="2900"/>
              </a:spcBef>
              <a:defRPr sz="4048"/>
            </a:pPr>
            <a:r>
              <a:t>Fraction of retweets to followers</a:t>
            </a:r>
          </a:p>
          <a:p>
            <a:pPr marL="562292" indent="-562292" defTabSz="755808">
              <a:spcBef>
                <a:spcPts val="2900"/>
              </a:spcBef>
              <a:defRPr sz="4048"/>
            </a:pPr>
            <a:r>
              <a:t>Social bots can target influential accounts hoping for retweet</a:t>
            </a:r>
          </a:p>
        </p:txBody>
      </p:sp>
      <p:grpSp>
        <p:nvGrpSpPr>
          <p:cNvPr id="273" name="Group"/>
          <p:cNvGrpSpPr/>
          <p:nvPr/>
        </p:nvGrpSpPr>
        <p:grpSpPr>
          <a:xfrm>
            <a:off x="9754945" y="723342"/>
            <a:ext cx="13324079" cy="11585341"/>
            <a:chOff x="0" y="-89803"/>
            <a:chExt cx="13324077" cy="11585339"/>
          </a:xfrm>
        </p:grpSpPr>
        <p:pic>
          <p:nvPicPr>
            <p:cNvPr id="268" name="fake-replies.pdf" descr="fake-replies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559" y="1711241"/>
              <a:ext cx="12863895" cy="909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1" name="Bot (yellow node) replies to tweets mentioning an influential user (@realDonaldTrump) and links to fake news article"/>
            <p:cNvGrpSpPr/>
            <p:nvPr/>
          </p:nvGrpSpPr>
          <p:grpSpPr>
            <a:xfrm>
              <a:off x="15258" y="-89803"/>
              <a:ext cx="10265787" cy="5196503"/>
              <a:chOff x="0" y="0"/>
              <a:chExt cx="10265786" cy="5196502"/>
            </a:xfrm>
          </p:grpSpPr>
          <p:sp>
            <p:nvSpPr>
              <p:cNvPr id="270" name="Bot (yellow node) replies to tweets mentioning an influential user (@realDonaldTrump) and links to fake news article"/>
              <p:cNvSpPr/>
              <p:nvPr/>
            </p:nvSpPr>
            <p:spPr>
              <a:xfrm>
                <a:off x="89802" y="89802"/>
                <a:ext cx="10086182" cy="50168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" y="0"/>
                    </a:moveTo>
                    <a:cubicBezTo>
                      <a:pt x="61" y="0"/>
                      <a:pt x="0" y="122"/>
                      <a:pt x="0" y="273"/>
                    </a:cubicBezTo>
                    <a:lnTo>
                      <a:pt x="0" y="8996"/>
                    </a:lnTo>
                    <a:cubicBezTo>
                      <a:pt x="0" y="9147"/>
                      <a:pt x="61" y="9270"/>
                      <a:pt x="136" y="9270"/>
                    </a:cubicBezTo>
                    <a:lnTo>
                      <a:pt x="13436" y="9270"/>
                    </a:lnTo>
                    <a:lnTo>
                      <a:pt x="13816" y="21600"/>
                    </a:lnTo>
                    <a:lnTo>
                      <a:pt x="14198" y="9270"/>
                    </a:lnTo>
                    <a:lnTo>
                      <a:pt x="21464" y="9270"/>
                    </a:lnTo>
                    <a:cubicBezTo>
                      <a:pt x="21539" y="9270"/>
                      <a:pt x="21600" y="9147"/>
                      <a:pt x="21600" y="8996"/>
                    </a:cubicBezTo>
                    <a:lnTo>
                      <a:pt x="21600" y="273"/>
                    </a:lnTo>
                    <a:cubicBezTo>
                      <a:pt x="21600" y="122"/>
                      <a:pt x="21539" y="0"/>
                      <a:pt x="21464" y="0"/>
                    </a:cubicBez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1">
                  <a:alpha val="45272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noAutofit/>
              </a:bodyPr>
              <a:lstStyle>
                <a:lvl1pPr>
                  <a:defRPr sz="3600" b="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Bot (yellow node) replies to tweets mentioning an influential user (@realDonaldTrump) and links to fake news article</a:t>
                </a:r>
              </a:p>
            </p:txBody>
          </p:sp>
          <p:pic>
            <p:nvPicPr>
              <p:cNvPr id="269" name="Bot (yellow node) replies to tweets mentioning an influential user (@realDonaldTrump) and links to fake news article Bot (yellow node) replies to tweets mentioning an influential user (@realDonaldTrump) and links to fake news article" descr="Bot (yellow node) replies to tweets mentioning an influential user (@realDonaldTrump) and links to fake news article Bot (yellow node) replies to tweets mentioning an influential user (@realDonaldTrump) and links to fake news artic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10265788" cy="5196504"/>
              </a:xfrm>
              <a:prstGeom prst="rect">
                <a:avLst/>
              </a:prstGeom>
              <a:effectLst/>
            </p:spPr>
          </p:pic>
        </p:grpSp>
        <p:sp>
          <p:nvSpPr>
            <p:cNvPr id="272" name="Blue links: retweets and quotes. Red links: mentions and replies. Node size: number of followers."/>
            <p:cNvSpPr/>
            <p:nvPr/>
          </p:nvSpPr>
          <p:spPr>
            <a:xfrm>
              <a:off x="0" y="10366382"/>
              <a:ext cx="13324077" cy="1129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/>
            <a:p>
              <a:r>
                <a:rPr dirty="0">
                  <a:solidFill>
                    <a:srgbClr val="0433FF"/>
                  </a:solidFill>
                </a:rPr>
                <a:t>Blue links: retweets and quotes.</a:t>
              </a:r>
              <a:r>
                <a:rPr dirty="0"/>
                <a:t> </a:t>
              </a:r>
              <a:r>
                <a:rPr dirty="0">
                  <a:solidFill>
                    <a:srgbClr val="FF2600"/>
                  </a:solidFill>
                </a:rPr>
                <a:t>Red links: mentions and replies.</a:t>
              </a:r>
              <a:r>
                <a:rPr dirty="0"/>
                <a:t> </a:t>
              </a:r>
              <a:r>
                <a:rPr dirty="0">
                  <a:solidFill>
                    <a:srgbClr val="929292"/>
                  </a:solidFill>
                </a:rPr>
                <a:t>Node size: number of followers.</a:t>
              </a:r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ocial bots"/>
          <p:cNvSpPr txBox="1">
            <a:spLocks noGrp="1"/>
          </p:cNvSpPr>
          <p:nvPr>
            <p:ph type="title"/>
          </p:nvPr>
        </p:nvSpPr>
        <p:spPr>
          <a:xfrm>
            <a:off x="1369593" y="645187"/>
            <a:ext cx="8001282" cy="2729626"/>
          </a:xfrm>
          <a:prstGeom prst="rect">
            <a:avLst/>
          </a:prstGeom>
        </p:spPr>
        <p:txBody>
          <a:bodyPr/>
          <a:lstStyle/>
          <a:p>
            <a:r>
              <a:t>Social bots</a:t>
            </a:r>
          </a:p>
        </p:txBody>
      </p:sp>
      <p:sp>
        <p:nvSpPr>
          <p:cNvPr id="276" name="Accounts controlled by an entity via software…"/>
          <p:cNvSpPr txBox="1">
            <a:spLocks noGrp="1"/>
          </p:cNvSpPr>
          <p:nvPr>
            <p:ph type="body" sz="half" idx="1"/>
          </p:nvPr>
        </p:nvSpPr>
        <p:spPr>
          <a:xfrm>
            <a:off x="1281057" y="3345459"/>
            <a:ext cx="8127268" cy="884039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31733" indent="-531733" defTabSz="714732">
              <a:spcBef>
                <a:spcPts val="2700"/>
              </a:spcBef>
              <a:defRPr sz="3828"/>
            </a:pPr>
            <a:r>
              <a:t>Accounts controlled by an entity via software</a:t>
            </a:r>
          </a:p>
          <a:p>
            <a:pPr marL="531733" indent="-531733" defTabSz="714732">
              <a:spcBef>
                <a:spcPts val="2700"/>
              </a:spcBef>
              <a:defRPr sz="3828"/>
            </a:pPr>
            <a:r>
              <a:t>Malicious social bots can impersonate humans, deceive, and manipulate diffusion networks:</a:t>
            </a:r>
          </a:p>
          <a:p>
            <a:pPr marL="918448" lvl="1" indent="-531733" defTabSz="714732">
              <a:spcBef>
                <a:spcPts val="2700"/>
              </a:spcBef>
              <a:defRPr sz="3828"/>
            </a:pPr>
            <a:r>
              <a:t>Fake followers</a:t>
            </a:r>
          </a:p>
          <a:p>
            <a:pPr marL="918448" lvl="1" indent="-531733" defTabSz="714732">
              <a:spcBef>
                <a:spcPts val="2700"/>
              </a:spcBef>
              <a:defRPr sz="3828"/>
            </a:pPr>
            <a:r>
              <a:rPr b="1"/>
              <a:t>Amplification</a:t>
            </a:r>
            <a:r>
              <a:t>: fake retweets</a:t>
            </a:r>
          </a:p>
          <a:p>
            <a:pPr marL="918448" lvl="1" indent="-531733" defTabSz="714732">
              <a:spcBef>
                <a:spcPts val="2700"/>
              </a:spcBef>
              <a:defRPr sz="3828"/>
            </a:pPr>
            <a:r>
              <a:rPr b="1"/>
              <a:t>Astroturf</a:t>
            </a:r>
            <a:r>
              <a:t>: appearance of organic virality</a:t>
            </a:r>
          </a:p>
          <a:p>
            <a:pPr marL="531733" indent="-531733" defTabSz="714732">
              <a:spcBef>
                <a:spcPts val="2700"/>
              </a:spcBef>
              <a:defRPr sz="3828"/>
            </a:pPr>
            <a:r>
              <a:t>All social media platforms and users are vulnerable</a:t>
            </a:r>
          </a:p>
        </p:txBody>
      </p:sp>
      <p:pic>
        <p:nvPicPr>
          <p:cNvPr id="277" name="SB277.pdf" descr="SB277.pdf"/>
          <p:cNvPicPr>
            <a:picLocks noChangeAspect="1"/>
          </p:cNvPicPr>
          <p:nvPr/>
        </p:nvPicPr>
        <p:blipFill>
          <a:blip r:embed="rId2"/>
          <a:srcRect b="7319"/>
          <a:stretch>
            <a:fillRect/>
          </a:stretch>
        </p:blipFill>
        <p:spPr>
          <a:xfrm>
            <a:off x="9434964" y="302577"/>
            <a:ext cx="13667892" cy="11912815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Large red nodes: influential bots manipulating online debate about vaccination policy"/>
          <p:cNvSpPr txBox="1"/>
          <p:nvPr/>
        </p:nvSpPr>
        <p:spPr>
          <a:xfrm>
            <a:off x="10973682" y="11199593"/>
            <a:ext cx="10590542" cy="1247214"/>
          </a:xfrm>
          <a:prstGeom prst="rect">
            <a:avLst/>
          </a:prstGeom>
          <a:solidFill>
            <a:srgbClr val="FFFFFF">
              <a:alpha val="65451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600"/>
            </a:lvl1pPr>
          </a:lstStyle>
          <a:p>
            <a:r>
              <a:t>Large red nodes: influential bots manipulating online debate about vaccination policy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-occurrence networks"/>
          <p:cNvSpPr txBox="1">
            <a:spLocks noGrp="1"/>
          </p:cNvSpPr>
          <p:nvPr>
            <p:ph type="title"/>
          </p:nvPr>
        </p:nvSpPr>
        <p:spPr>
          <a:xfrm>
            <a:off x="1343450" y="259748"/>
            <a:ext cx="15136650" cy="3036095"/>
          </a:xfrm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r>
              <a:t>Co-occurrence networks</a:t>
            </a:r>
          </a:p>
        </p:txBody>
      </p:sp>
      <p:sp>
        <p:nvSpPr>
          <p:cNvPr id="281" name="Weight can originate from relationships between more than one type of entity…"/>
          <p:cNvSpPr txBox="1">
            <a:spLocks noGrp="1"/>
          </p:cNvSpPr>
          <p:nvPr>
            <p:ph type="body" idx="1"/>
          </p:nvPr>
        </p:nvSpPr>
        <p:spPr>
          <a:xfrm>
            <a:off x="1343450" y="3204839"/>
            <a:ext cx="15136650" cy="8840391"/>
          </a:xfrm>
          <a:prstGeom prst="rect">
            <a:avLst/>
          </a:prstGeom>
        </p:spPr>
        <p:txBody>
          <a:bodyPr/>
          <a:lstStyle/>
          <a:p>
            <a:pPr marL="495061" indent="-495061" defTabSz="665440">
              <a:spcBef>
                <a:spcPts val="2500"/>
              </a:spcBef>
              <a:defRPr sz="3564"/>
            </a:pPr>
            <a:r>
              <a:t>Weight can originate from relationships between more than one type of entity</a:t>
            </a:r>
          </a:p>
          <a:p>
            <a:pPr marL="495061" indent="-495061" defTabSz="665440">
              <a:spcBef>
                <a:spcPts val="2500"/>
              </a:spcBef>
              <a:defRPr sz="3564"/>
            </a:pPr>
            <a:r>
              <a:t>Nodes in a bipartite network </a:t>
            </a:r>
            <a:r>
              <a:rPr b="1"/>
              <a:t>co-occur </a:t>
            </a:r>
            <a:r>
              <a:t>if they share common neighbors</a:t>
            </a:r>
          </a:p>
          <a:p>
            <a:pPr marL="495061" indent="-495061" defTabSz="665440">
              <a:spcBef>
                <a:spcPts val="2500"/>
              </a:spcBef>
              <a:defRPr sz="3564"/>
            </a:pPr>
            <a:r>
              <a:rPr b="1"/>
              <a:t>Projection</a:t>
            </a:r>
            <a:r>
              <a:t>: keep nodes from either group of bipartite network and add edges among co-occurring nodes</a:t>
            </a:r>
          </a:p>
          <a:p>
            <a:pPr marL="495061" indent="-495061" defTabSz="665440">
              <a:spcBef>
                <a:spcPts val="2500"/>
              </a:spcBef>
              <a:defRPr sz="3564"/>
            </a:pPr>
            <a:r>
              <a:t>Examples:</a:t>
            </a:r>
          </a:p>
          <a:p>
            <a:pPr marL="855106" lvl="1" indent="-495061" defTabSz="665440">
              <a:spcBef>
                <a:spcPts val="2500"/>
              </a:spcBef>
              <a:defRPr sz="3564"/>
            </a:pPr>
            <a:r>
              <a:t>From star-movie network to co-star network</a:t>
            </a:r>
          </a:p>
          <a:p>
            <a:pPr marL="855106" lvl="1" indent="-495061" defTabSz="665440">
              <a:spcBef>
                <a:spcPts val="2500"/>
              </a:spcBef>
              <a:defRPr sz="3564"/>
            </a:pPr>
            <a:r>
              <a:t>From 'like' data to friend recommendations</a:t>
            </a:r>
          </a:p>
          <a:p>
            <a:pPr marL="855106" lvl="1" indent="-495061" defTabSz="665440">
              <a:spcBef>
                <a:spcPts val="2500"/>
              </a:spcBef>
              <a:defRPr sz="3564"/>
            </a:pPr>
            <a:r>
              <a:t>From music listening data to similar-song recommendations</a:t>
            </a:r>
          </a:p>
          <a:p>
            <a:pPr marL="855106" lvl="1" indent="-495061" defTabSz="665440">
              <a:spcBef>
                <a:spcPts val="2500"/>
              </a:spcBef>
              <a:defRPr sz="3564"/>
            </a:pPr>
            <a:r>
              <a:t>From purchase data to product advertising ("people who bought this also bought…")</a:t>
            </a:r>
          </a:p>
        </p:txBody>
      </p:sp>
      <p:grpSp>
        <p:nvGrpSpPr>
          <p:cNvPr id="285" name="Group"/>
          <p:cNvGrpSpPr/>
          <p:nvPr/>
        </p:nvGrpSpPr>
        <p:grpSpPr>
          <a:xfrm>
            <a:off x="16983763" y="382366"/>
            <a:ext cx="6125994" cy="12075288"/>
            <a:chOff x="0" y="0"/>
            <a:chExt cx="6125993" cy="12075287"/>
          </a:xfrm>
        </p:grpSpPr>
        <p:pic>
          <p:nvPicPr>
            <p:cNvPr id="282" name="fb-like.pdf" descr="fb-like.pdf"/>
            <p:cNvPicPr>
              <a:picLocks noChangeAspect="1"/>
            </p:cNvPicPr>
            <p:nvPr/>
          </p:nvPicPr>
          <p:blipFill>
            <a:blip r:embed="rId2"/>
            <a:srcRect l="946" t="2976" r="47386"/>
            <a:stretch>
              <a:fillRect/>
            </a:stretch>
          </p:blipFill>
          <p:spPr>
            <a:xfrm>
              <a:off x="9552" y="0"/>
              <a:ext cx="6107238" cy="53388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fb-like.pdf" descr="fb-like.pdf"/>
            <p:cNvPicPr>
              <a:picLocks noChangeAspect="1"/>
            </p:cNvPicPr>
            <p:nvPr/>
          </p:nvPicPr>
          <p:blipFill>
            <a:blip r:embed="rId2"/>
            <a:srcRect l="52082" r="718" b="2721"/>
            <a:stretch>
              <a:fillRect/>
            </a:stretch>
          </p:blipFill>
          <p:spPr>
            <a:xfrm>
              <a:off x="0" y="6197699"/>
              <a:ext cx="6125994" cy="5877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4" name="Arrow"/>
            <p:cNvSpPr/>
            <p:nvPr/>
          </p:nvSpPr>
          <p:spPr>
            <a:xfrm rot="5400000">
              <a:off x="2442662" y="4820357"/>
              <a:ext cx="1240894" cy="1927984"/>
            </a:xfrm>
            <a:prstGeom prst="rightArrow">
              <a:avLst>
                <a:gd name="adj1" fmla="val 42901"/>
                <a:gd name="adj2" fmla="val 59743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o-citation and co-reference"/>
          <p:cNvSpPr txBox="1">
            <a:spLocks noGrp="1"/>
          </p:cNvSpPr>
          <p:nvPr>
            <p:ph type="title"/>
          </p:nvPr>
        </p:nvSpPr>
        <p:spPr>
          <a:xfrm>
            <a:off x="2008677" y="332827"/>
            <a:ext cx="20366646" cy="3036095"/>
          </a:xfrm>
          <a:prstGeom prst="rect">
            <a:avLst/>
          </a:prstGeom>
        </p:spPr>
        <p:txBody>
          <a:bodyPr/>
          <a:lstStyle/>
          <a:p>
            <a:r>
              <a:t>Co-citation and co-reference</a:t>
            </a:r>
          </a:p>
        </p:txBody>
      </p:sp>
      <p:sp>
        <p:nvSpPr>
          <p:cNvPr id="288" name="Think of any directed network as a bipartite network with sources and targets as two groups of nodes…"/>
          <p:cNvSpPr txBox="1">
            <a:spLocks noGrp="1"/>
          </p:cNvSpPr>
          <p:nvPr>
            <p:ph type="body" sz="half" idx="1"/>
          </p:nvPr>
        </p:nvSpPr>
        <p:spPr>
          <a:xfrm>
            <a:off x="1236668" y="3263778"/>
            <a:ext cx="10721562" cy="8840391"/>
          </a:xfrm>
          <a:prstGeom prst="rect">
            <a:avLst/>
          </a:prstGeom>
        </p:spPr>
        <p:txBody>
          <a:bodyPr/>
          <a:lstStyle/>
          <a:p>
            <a:pPr marL="550068" indent="-550068" defTabSz="739378">
              <a:spcBef>
                <a:spcPts val="2800"/>
              </a:spcBef>
              <a:defRPr sz="3959"/>
            </a:pPr>
            <a:r>
              <a:t>Think of any directed network as a bipartite network with sources and targets as two groups of nodes </a:t>
            </a:r>
          </a:p>
          <a:p>
            <a:pPr marL="950118" lvl="1" indent="-550068" defTabSz="739378">
              <a:spcBef>
                <a:spcPts val="2800"/>
              </a:spcBef>
              <a:defRPr sz="3959"/>
            </a:pPr>
            <a:r>
              <a:t>nodes with both incoming and outgoing links can appear in both groups</a:t>
            </a:r>
          </a:p>
          <a:p>
            <a:pPr marL="550068" indent="-550068" defTabSz="739378">
              <a:spcBef>
                <a:spcPts val="2800"/>
              </a:spcBef>
              <a:defRPr sz="3959"/>
            </a:pPr>
            <a:r>
              <a:t>Count the number of shared successors or shared predecessors and use it as a weight between nodes in the same group</a:t>
            </a:r>
          </a:p>
          <a:p>
            <a:pPr marL="950118" lvl="1" indent="-550068" defTabSz="739378">
              <a:spcBef>
                <a:spcPts val="2800"/>
              </a:spcBef>
              <a:defRPr sz="3959"/>
            </a:pPr>
            <a:r>
              <a:rPr b="1"/>
              <a:t>Co-citation network</a:t>
            </a:r>
            <a:r>
              <a:t>: shared predecessors (cited by same papers)</a:t>
            </a:r>
          </a:p>
          <a:p>
            <a:pPr marL="950118" lvl="1" indent="-550068" defTabSz="739378">
              <a:spcBef>
                <a:spcPts val="2800"/>
              </a:spcBef>
              <a:defRPr sz="3959"/>
            </a:pPr>
            <a:r>
              <a:rPr b="1"/>
              <a:t>Co-reference network</a:t>
            </a:r>
            <a:r>
              <a:t>: shared successors (citing same papers)</a:t>
            </a:r>
          </a:p>
        </p:txBody>
      </p:sp>
      <p:pic>
        <p:nvPicPr>
          <p:cNvPr id="289" name="citation.pdf" descr="citati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202" y="3312497"/>
            <a:ext cx="11170007" cy="8391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9" name="Directed networks…"/>
          <p:cNvSpPr txBox="1">
            <a:spLocks noGrp="1"/>
          </p:cNvSpPr>
          <p:nvPr>
            <p:ph type="body" sz="half" idx="1"/>
          </p:nvPr>
        </p:nvSpPr>
        <p:spPr>
          <a:xfrm>
            <a:off x="6649218" y="3664273"/>
            <a:ext cx="11085564" cy="811204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t>Directed networks</a:t>
            </a:r>
          </a:p>
          <a:p>
            <a:pPr>
              <a:spcBef>
                <a:spcPts val="3200"/>
              </a:spcBef>
            </a:pPr>
            <a:r>
              <a:t>The Web</a:t>
            </a:r>
          </a:p>
          <a:p>
            <a:pPr>
              <a:spcBef>
                <a:spcPts val="3200"/>
              </a:spcBef>
            </a:pPr>
            <a:r>
              <a:t>PageRank</a:t>
            </a:r>
          </a:p>
          <a:p>
            <a:pPr>
              <a:spcBef>
                <a:spcPts val="3200"/>
              </a:spcBef>
            </a:pPr>
            <a:r>
              <a:t>Weighted networks</a:t>
            </a:r>
          </a:p>
          <a:p>
            <a:pPr>
              <a:spcBef>
                <a:spcPts val="3200"/>
              </a:spcBef>
            </a:pPr>
            <a:r>
              <a:t>Information and Misinformation Spread</a:t>
            </a:r>
          </a:p>
          <a:p>
            <a:pPr>
              <a:spcBef>
                <a:spcPts val="3200"/>
              </a:spcBef>
            </a:pPr>
            <a:r>
              <a:t>Co-Occurrence Networks</a:t>
            </a:r>
          </a:p>
          <a:p>
            <a:pPr>
              <a:spcBef>
                <a:spcPts val="3200"/>
              </a:spcBef>
            </a:pPr>
            <a:r>
              <a:t>Weight Heterogeneity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ocial tagging"/>
          <p:cNvSpPr txBox="1">
            <a:spLocks noGrp="1"/>
          </p:cNvSpPr>
          <p:nvPr>
            <p:ph type="title"/>
          </p:nvPr>
        </p:nvSpPr>
        <p:spPr>
          <a:xfrm>
            <a:off x="2008677" y="332827"/>
            <a:ext cx="20366646" cy="2503609"/>
          </a:xfrm>
          <a:prstGeom prst="rect">
            <a:avLst/>
          </a:prstGeom>
        </p:spPr>
        <p:txBody>
          <a:bodyPr/>
          <a:lstStyle/>
          <a:p>
            <a:r>
              <a:t>Social tagging</a:t>
            </a:r>
          </a:p>
        </p:txBody>
      </p:sp>
      <p:sp>
        <p:nvSpPr>
          <p:cNvPr id="292" name="Folksonomy: set of triples (user, resource, tag) where user assigns tag to resource…"/>
          <p:cNvSpPr txBox="1">
            <a:spLocks noGrp="1"/>
          </p:cNvSpPr>
          <p:nvPr>
            <p:ph type="body" sz="half" idx="1"/>
          </p:nvPr>
        </p:nvSpPr>
        <p:spPr>
          <a:xfrm>
            <a:off x="1178869" y="2946278"/>
            <a:ext cx="11057077" cy="9114152"/>
          </a:xfrm>
          <a:prstGeom prst="rect">
            <a:avLst/>
          </a:prstGeom>
        </p:spPr>
        <p:txBody>
          <a:bodyPr/>
          <a:lstStyle/>
          <a:p>
            <a:pPr marL="495061" indent="-495061" defTabSz="665440">
              <a:spcBef>
                <a:spcPts val="2500"/>
              </a:spcBef>
              <a:defRPr sz="3564"/>
            </a:pPr>
            <a:r>
              <a:rPr b="1" dirty="0"/>
              <a:t>Folksonomy</a:t>
            </a:r>
            <a:r>
              <a:rPr dirty="0"/>
              <a:t>: set of triples (</a:t>
            </a:r>
            <a:r>
              <a:rPr i="1" dirty="0"/>
              <a:t>user, resource, tag</a:t>
            </a:r>
            <a:r>
              <a:rPr dirty="0"/>
              <a:t>) where </a:t>
            </a:r>
            <a:r>
              <a:rPr i="1" dirty="0"/>
              <a:t>user</a:t>
            </a:r>
            <a:r>
              <a:rPr dirty="0"/>
              <a:t> assigns </a:t>
            </a:r>
            <a:r>
              <a:rPr i="1" dirty="0"/>
              <a:t>tag</a:t>
            </a:r>
            <a:r>
              <a:rPr dirty="0"/>
              <a:t> to </a:t>
            </a:r>
            <a:r>
              <a:rPr i="1" dirty="0"/>
              <a:t>resource</a:t>
            </a:r>
          </a:p>
          <a:p>
            <a:pPr marL="855106" lvl="1" indent="-495061" defTabSz="665440">
              <a:spcBef>
                <a:spcPts val="2500"/>
              </a:spcBef>
              <a:defRPr sz="3564"/>
            </a:pPr>
            <a:r>
              <a:rPr dirty="0"/>
              <a:t>Resource can be any URL, e.g., photos </a:t>
            </a:r>
            <a:r>
              <a:rPr lang="en-US" dirty="0"/>
              <a:t>on</a:t>
            </a:r>
            <a:r>
              <a:rPr dirty="0"/>
              <a:t> Flickr</a:t>
            </a:r>
          </a:p>
          <a:p>
            <a:pPr marL="855106" lvl="1" indent="-495061" defTabSz="665440">
              <a:spcBef>
                <a:spcPts val="2500"/>
              </a:spcBef>
              <a:defRPr sz="3564"/>
            </a:pPr>
            <a:r>
              <a:rPr dirty="0"/>
              <a:t>Implicit in social media, e.g. #hashtags </a:t>
            </a:r>
            <a:r>
              <a:rPr lang="en-US" dirty="0"/>
              <a:t>on</a:t>
            </a:r>
            <a:r>
              <a:rPr dirty="0"/>
              <a:t> Twitter</a:t>
            </a:r>
          </a:p>
          <a:p>
            <a:pPr marL="855106" lvl="1" indent="-495061" defTabSz="665440">
              <a:spcBef>
                <a:spcPts val="2500"/>
              </a:spcBef>
              <a:defRPr sz="3564"/>
            </a:pPr>
            <a:r>
              <a:rPr b="1" dirty="0"/>
              <a:t>Tripartite network</a:t>
            </a:r>
            <a:r>
              <a:rPr dirty="0"/>
              <a:t>: each link connects three nodes from distinct sets</a:t>
            </a:r>
          </a:p>
          <a:p>
            <a:pPr marL="495061" indent="-495061" defTabSz="665440">
              <a:spcBef>
                <a:spcPts val="2500"/>
              </a:spcBef>
              <a:defRPr sz="3564"/>
            </a:pPr>
            <a:r>
              <a:rPr dirty="0"/>
              <a:t>Can project based on common neighbors</a:t>
            </a:r>
          </a:p>
          <a:p>
            <a:pPr marL="855106" lvl="1" indent="-495061" defTabSz="665440">
              <a:spcBef>
                <a:spcPts val="2500"/>
              </a:spcBef>
              <a:defRPr sz="3564"/>
            </a:pPr>
            <a:r>
              <a:rPr dirty="0"/>
              <a:t>First stage: project to weighted bipartite network</a:t>
            </a:r>
          </a:p>
          <a:p>
            <a:pPr marL="855106" lvl="1" indent="-495061" defTabSz="665440">
              <a:spcBef>
                <a:spcPts val="2500"/>
              </a:spcBef>
              <a:defRPr sz="3564"/>
            </a:pPr>
            <a:r>
              <a:rPr dirty="0"/>
              <a:t>Second stage: project to weighted network; cosine similarity is one way to compute weights</a:t>
            </a:r>
          </a:p>
          <a:p>
            <a:pPr marL="495061" indent="-495061" defTabSz="665440">
              <a:spcBef>
                <a:spcPts val="2500"/>
              </a:spcBef>
              <a:defRPr sz="3564"/>
            </a:pPr>
            <a:r>
              <a:rPr dirty="0"/>
              <a:t>Check out </a:t>
            </a:r>
            <a:r>
              <a:rPr u="sng" dirty="0">
                <a:hlinkClick r:id="rId2"/>
              </a:rPr>
              <a:t>osome.iuni.iu.edu/tools/networks/</a:t>
            </a:r>
            <a:r>
              <a:rPr dirty="0"/>
              <a:t> for interactive Twitter hashtag co-occurrence networks</a:t>
            </a:r>
          </a:p>
        </p:txBody>
      </p:sp>
      <p:pic>
        <p:nvPicPr>
          <p:cNvPr id="293" name="tagging.pdf" descr="tagging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531" y="3224079"/>
            <a:ext cx="10791600" cy="8583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Weight heterogeneity"/>
          <p:cNvSpPr txBox="1">
            <a:spLocks noGrp="1"/>
          </p:cNvSpPr>
          <p:nvPr>
            <p:ph type="title"/>
          </p:nvPr>
        </p:nvSpPr>
        <p:spPr>
          <a:xfrm>
            <a:off x="2008677" y="332827"/>
            <a:ext cx="20366646" cy="2503609"/>
          </a:xfrm>
          <a:prstGeom prst="rect">
            <a:avLst/>
          </a:prstGeom>
        </p:spPr>
        <p:txBody>
          <a:bodyPr/>
          <a:lstStyle/>
          <a:p>
            <a:r>
              <a:t>Weight heterogeneity</a:t>
            </a:r>
          </a:p>
        </p:txBody>
      </p:sp>
      <p:sp>
        <p:nvSpPr>
          <p:cNvPr id="296" name="Weights can span many orders of magnitude…"/>
          <p:cNvSpPr txBox="1">
            <a:spLocks noGrp="1"/>
          </p:cNvSpPr>
          <p:nvPr>
            <p:ph type="body" sz="half" idx="1"/>
          </p:nvPr>
        </p:nvSpPr>
        <p:spPr>
          <a:xfrm>
            <a:off x="1318569" y="2946278"/>
            <a:ext cx="9755454" cy="9114152"/>
          </a:xfrm>
          <a:prstGeom prst="rect">
            <a:avLst/>
          </a:prstGeom>
        </p:spPr>
        <p:txBody>
          <a:bodyPr/>
          <a:lstStyle/>
          <a:p>
            <a:pPr marL="574516" indent="-574516" defTabSz="772239">
              <a:spcBef>
                <a:spcPts val="3000"/>
              </a:spcBef>
              <a:defRPr sz="4136"/>
            </a:pPr>
            <a:r>
              <a:t>Weights can span many orders of magnitude</a:t>
            </a:r>
          </a:p>
          <a:p>
            <a:pPr marL="574516" indent="-574516" defTabSz="772239">
              <a:spcBef>
                <a:spcPts val="3000"/>
              </a:spcBef>
              <a:defRPr sz="4136"/>
            </a:pPr>
            <a:r>
              <a:t>Example: Web traffic</a:t>
            </a:r>
          </a:p>
          <a:p>
            <a:pPr marL="992346" lvl="1" indent="-574516" defTabSz="772239">
              <a:spcBef>
                <a:spcPts val="3000"/>
              </a:spcBef>
              <a:defRPr sz="4136"/>
            </a:pPr>
            <a:r>
              <a:t>Click data collected at IU</a:t>
            </a:r>
          </a:p>
          <a:p>
            <a:pPr marL="992346" lvl="1" indent="-574516" defTabSz="772239">
              <a:spcBef>
                <a:spcPts val="3000"/>
              </a:spcBef>
              <a:defRPr sz="4136"/>
            </a:pPr>
            <a:r>
              <a:t>~100k anonymous users</a:t>
            </a:r>
          </a:p>
          <a:p>
            <a:pPr marL="992346" lvl="1" indent="-574516" defTabSz="772239">
              <a:spcBef>
                <a:spcPts val="3000"/>
              </a:spcBef>
              <a:defRPr sz="4136"/>
            </a:pPr>
            <a:r>
              <a:t>~1B clicks</a:t>
            </a:r>
          </a:p>
          <a:p>
            <a:pPr marL="992346" lvl="1" indent="-574516" defTabSz="772239">
              <a:spcBef>
                <a:spcPts val="3000"/>
              </a:spcBef>
              <a:defRPr sz="4136"/>
            </a:pPr>
            <a:r>
              <a:rPr i="1"/>
              <a:t>N</a:t>
            </a:r>
            <a:r>
              <a:t> ≈ 4M sites</a:t>
            </a:r>
          </a:p>
          <a:p>
            <a:pPr marL="992346" lvl="1" indent="-574516" defTabSz="772239">
              <a:spcBef>
                <a:spcPts val="3000"/>
              </a:spcBef>
              <a:defRPr sz="4136"/>
            </a:pPr>
            <a:r>
              <a:rPr i="1"/>
              <a:t>L</a:t>
            </a:r>
            <a:r>
              <a:t> ≈ 11M weighted directed links</a:t>
            </a:r>
          </a:p>
          <a:p>
            <a:pPr marL="574516" indent="-574516" defTabSz="772239">
              <a:spcBef>
                <a:spcPts val="3000"/>
              </a:spcBef>
              <a:defRPr sz="4136"/>
            </a:pPr>
            <a:r>
              <a:t>Both in-strength (</a:t>
            </a:r>
            <a:r>
              <a:rPr i="1"/>
              <a:t>s</a:t>
            </a:r>
            <a:r>
              <a:rPr i="1" baseline="-5999"/>
              <a:t>in</a:t>
            </a:r>
            <a:r>
              <a:t>) and weight (</a:t>
            </a:r>
            <a:r>
              <a:rPr i="1"/>
              <a:t>w</a:t>
            </a:r>
            <a:r>
              <a:t>) distributions have very heavy tails</a:t>
            </a:r>
          </a:p>
        </p:txBody>
      </p:sp>
      <p:pic>
        <p:nvPicPr>
          <p:cNvPr id="297" name="strength-weight-distr.pdf" descr="strength-weight-dist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850" y="3843156"/>
            <a:ext cx="12549250" cy="7320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Weight heterogeneity"/>
          <p:cNvSpPr txBox="1">
            <a:spLocks noGrp="1"/>
          </p:cNvSpPr>
          <p:nvPr>
            <p:ph type="title"/>
          </p:nvPr>
        </p:nvSpPr>
        <p:spPr>
          <a:xfrm>
            <a:off x="2008677" y="332827"/>
            <a:ext cx="20366646" cy="2503609"/>
          </a:xfrm>
          <a:prstGeom prst="rect">
            <a:avLst/>
          </a:prstGeom>
        </p:spPr>
        <p:txBody>
          <a:bodyPr/>
          <a:lstStyle/>
          <a:p>
            <a:r>
              <a:rPr dirty="0"/>
              <a:t>Weight heterogeneity</a:t>
            </a:r>
          </a:p>
        </p:txBody>
      </p:sp>
      <p:sp>
        <p:nvSpPr>
          <p:cNvPr id="300" name="Comparing in-strength (traffic) distributions with that produced by PageRank, we find weak correlation…"/>
          <p:cNvSpPr txBox="1">
            <a:spLocks noGrp="1"/>
          </p:cNvSpPr>
          <p:nvPr>
            <p:ph type="body" sz="half" idx="1"/>
          </p:nvPr>
        </p:nvSpPr>
        <p:spPr>
          <a:xfrm>
            <a:off x="1178869" y="2946278"/>
            <a:ext cx="9755454" cy="9114152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2800"/>
              </a:spcBef>
              <a:defRPr sz="3916"/>
            </a:pPr>
            <a:r>
              <a:rPr dirty="0"/>
              <a:t>Comparing in-strength (traffic) distributions with that produced by PageRank, we find weak correlation</a:t>
            </a:r>
          </a:p>
          <a:p>
            <a:pPr marL="543956" indent="-543956" defTabSz="731162">
              <a:spcBef>
                <a:spcPts val="2800"/>
              </a:spcBef>
              <a:defRPr sz="3916"/>
            </a:pPr>
            <a:r>
              <a:rPr dirty="0"/>
              <a:t>Therefore PageRank is </a:t>
            </a:r>
            <a:r>
              <a:rPr b="1" dirty="0"/>
              <a:t>not</a:t>
            </a:r>
            <a:r>
              <a:rPr dirty="0"/>
              <a:t> a very good model of Web traffic — Why?</a:t>
            </a:r>
          </a:p>
          <a:p>
            <a:pPr marL="543956" indent="-543956" defTabSz="731162">
              <a:spcBef>
                <a:spcPts val="2800"/>
              </a:spcBef>
              <a:defRPr sz="3916"/>
            </a:pPr>
            <a:r>
              <a:rPr dirty="0"/>
              <a:t>Random jumps (teleportation) are responsible for most of the discrepancy</a:t>
            </a:r>
          </a:p>
          <a:p>
            <a:pPr marL="939561" lvl="1" indent="-543956" defTabSz="731162">
              <a:spcBef>
                <a:spcPts val="2800"/>
              </a:spcBef>
              <a:defRPr sz="3916"/>
            </a:pPr>
            <a:r>
              <a:rPr dirty="0"/>
              <a:t>We start browsing from popular and familiar sites, not random nodes</a:t>
            </a:r>
          </a:p>
          <a:p>
            <a:pPr marL="939561" lvl="1" indent="-543956" defTabSz="731162">
              <a:spcBef>
                <a:spcPts val="2800"/>
              </a:spcBef>
              <a:defRPr sz="3916"/>
            </a:pPr>
            <a:r>
              <a:rPr dirty="0"/>
              <a:t>We stop browsing at less-interesting pages, not random nodes</a:t>
            </a:r>
          </a:p>
          <a:p>
            <a:pPr marL="939561" lvl="1" indent="-543956" defTabSz="731162">
              <a:spcBef>
                <a:spcPts val="2800"/>
              </a:spcBef>
              <a:defRPr sz="3916"/>
            </a:pPr>
            <a:r>
              <a:rPr dirty="0"/>
              <a:t>Some sessions are very long</a:t>
            </a:r>
          </a:p>
        </p:txBody>
      </p:sp>
      <p:grpSp>
        <p:nvGrpSpPr>
          <p:cNvPr id="307" name="Group"/>
          <p:cNvGrpSpPr/>
          <p:nvPr/>
        </p:nvGrpSpPr>
        <p:grpSpPr>
          <a:xfrm>
            <a:off x="11032606" y="3737320"/>
            <a:ext cx="12257699" cy="7532070"/>
            <a:chOff x="-1" y="0"/>
            <a:chExt cx="12257697" cy="7532069"/>
          </a:xfrm>
        </p:grpSpPr>
        <p:pic>
          <p:nvPicPr>
            <p:cNvPr id="301" name="strength-ratio-distr.pdf" descr="strength-ratio-distr.pdf"/>
            <p:cNvPicPr>
              <a:picLocks noChangeAspect="1"/>
            </p:cNvPicPr>
            <p:nvPr/>
          </p:nvPicPr>
          <p:blipFill>
            <a:blip r:embed="rId2"/>
            <a:srcRect r="2890"/>
            <a:stretch>
              <a:fillRect/>
            </a:stretch>
          </p:blipFill>
          <p:spPr>
            <a:xfrm>
              <a:off x="-1" y="168876"/>
              <a:ext cx="12257697" cy="7363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2" name="PageRank predicts very narrow distribution"/>
            <p:cNvSpPr/>
            <p:nvPr/>
          </p:nvSpPr>
          <p:spPr>
            <a:xfrm>
              <a:off x="7448597" y="0"/>
              <a:ext cx="4443810" cy="3613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88" y="0"/>
                  </a:moveTo>
                  <a:cubicBezTo>
                    <a:pt x="6618" y="0"/>
                    <a:pt x="6480" y="170"/>
                    <a:pt x="6480" y="380"/>
                  </a:cubicBezTo>
                  <a:lnTo>
                    <a:pt x="6480" y="12047"/>
                  </a:lnTo>
                  <a:lnTo>
                    <a:pt x="0" y="21600"/>
                  </a:lnTo>
                  <a:lnTo>
                    <a:pt x="7390" y="13192"/>
                  </a:lnTo>
                  <a:lnTo>
                    <a:pt x="21291" y="13192"/>
                  </a:lnTo>
                  <a:cubicBezTo>
                    <a:pt x="21462" y="13192"/>
                    <a:pt x="21600" y="13023"/>
                    <a:pt x="21600" y="12813"/>
                  </a:cubicBezTo>
                  <a:lnTo>
                    <a:pt x="21600" y="380"/>
                  </a:lnTo>
                  <a:cubicBezTo>
                    <a:pt x="21600" y="170"/>
                    <a:pt x="21462" y="0"/>
                    <a:pt x="21291" y="0"/>
                  </a:cubicBezTo>
                  <a:lnTo>
                    <a:pt x="678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182880" rIns="365760" bIns="71437" numCol="1" anchor="t">
              <a:noAutofit/>
            </a:bodyPr>
            <a:lstStyle>
              <a:lvl1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r"/>
              <a:r>
                <a:rPr dirty="0"/>
                <a:t>PageRank </a:t>
              </a:r>
              <a:endParaRPr lang="en-US" dirty="0"/>
            </a:p>
            <a:p>
              <a:pPr algn="r"/>
              <a:r>
                <a:rPr lang="en-US" dirty="0"/>
                <a:t>p</a:t>
              </a:r>
              <a:r>
                <a:rPr dirty="0"/>
                <a:t>redicts</a:t>
              </a:r>
              <a:endParaRPr lang="en-US" dirty="0"/>
            </a:p>
            <a:p>
              <a:pPr algn="r"/>
              <a:r>
                <a:rPr dirty="0"/>
                <a:t> very narrow </a:t>
              </a:r>
              <a:endParaRPr lang="en-US" dirty="0"/>
            </a:p>
            <a:p>
              <a:pPr algn="r"/>
              <a:r>
                <a:rPr dirty="0"/>
                <a:t>distribution</a:t>
              </a:r>
            </a:p>
          </p:txBody>
        </p:sp>
        <p:grpSp>
          <p:nvGrpSpPr>
            <p:cNvPr id="306" name="Group"/>
            <p:cNvGrpSpPr/>
            <p:nvPr/>
          </p:nvGrpSpPr>
          <p:grpSpPr>
            <a:xfrm>
              <a:off x="5518301" y="318971"/>
              <a:ext cx="2505886" cy="6770904"/>
              <a:chOff x="0" y="0"/>
              <a:chExt cx="2505885" cy="6770902"/>
            </a:xfrm>
          </p:grpSpPr>
          <p:sp>
            <p:nvSpPr>
              <p:cNvPr id="304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5" name="Circle"/>
              <p:cNvSpPr/>
              <p:nvPr/>
            </p:nvSpPr>
            <p:spPr>
              <a:xfrm>
                <a:off x="1235884" y="5500901"/>
                <a:ext cx="1270001" cy="1270001"/>
              </a:xfrm>
              <a:prstGeom prst="ellips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B2E288EA-74C0-EE4E-9DAB-311C3A63719E}"/>
              </a:ext>
            </a:extLst>
          </p:cNvPr>
          <p:cNvSpPr/>
          <p:nvPr/>
        </p:nvSpPr>
        <p:spPr>
          <a:xfrm>
            <a:off x="17185909" y="4691291"/>
            <a:ext cx="1295296" cy="9717436"/>
          </a:xfrm>
          <a:prstGeom prst="arc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Link filtering"/>
          <p:cNvSpPr txBox="1">
            <a:spLocks noGrp="1"/>
          </p:cNvSpPr>
          <p:nvPr>
            <p:ph type="title"/>
          </p:nvPr>
        </p:nvSpPr>
        <p:spPr>
          <a:xfrm>
            <a:off x="2008677" y="332827"/>
            <a:ext cx="20366646" cy="2503609"/>
          </a:xfrm>
          <a:prstGeom prst="rect">
            <a:avLst/>
          </a:prstGeom>
        </p:spPr>
        <p:txBody>
          <a:bodyPr/>
          <a:lstStyle/>
          <a:p>
            <a:r>
              <a:t>Link filtering</a:t>
            </a:r>
          </a:p>
        </p:txBody>
      </p:sp>
      <p:sp>
        <p:nvSpPr>
          <p:cNvPr id="310" name="There may be many links with very small weights, making a weighted network too dense to easily visualize or analyze…"/>
          <p:cNvSpPr txBox="1">
            <a:spLocks noGrp="1"/>
          </p:cNvSpPr>
          <p:nvPr>
            <p:ph type="body" idx="1"/>
          </p:nvPr>
        </p:nvSpPr>
        <p:spPr>
          <a:xfrm>
            <a:off x="3735404" y="2921918"/>
            <a:ext cx="16913192" cy="911415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t>There may be many links with very small weights, making a weighted network too dense to easily visualize or analyze</a:t>
            </a:r>
          </a:p>
          <a:p>
            <a:pPr>
              <a:spcBef>
                <a:spcPts val="3200"/>
              </a:spcBef>
            </a:pPr>
            <a:r>
              <a:t>If low-weight links represent low-importance connections (or noise), we could filter them out to analyze a sparser network</a:t>
            </a:r>
          </a:p>
          <a:p>
            <a:pPr lvl="2">
              <a:spcBef>
                <a:spcPts val="3200"/>
              </a:spcBef>
            </a:pPr>
            <a:r>
              <a:t>Example: in a text-similarity network, two documents may have non-zero similarity due to generic words (</a:t>
            </a:r>
            <a:r>
              <a:rPr i="1"/>
              <a:t>and, the</a:t>
            </a:r>
            <a:r>
              <a:t>, etc.) that are not informative of what the documents are about</a:t>
            </a:r>
          </a:p>
          <a:p>
            <a:pPr>
              <a:spcBef>
                <a:spcPts val="3200"/>
              </a:spcBef>
            </a:pPr>
            <a:r>
              <a:t>Easiest approach: remove links with weight below a </a:t>
            </a:r>
            <a:r>
              <a:rPr b="1"/>
              <a:t>threshold</a:t>
            </a:r>
          </a:p>
          <a:p>
            <a:pPr lvl="1">
              <a:spcBef>
                <a:spcPts val="3200"/>
              </a:spcBef>
            </a:pPr>
            <a:r>
              <a:t>Works well enough in many cases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Network backbone"/>
          <p:cNvSpPr txBox="1">
            <a:spLocks noGrp="1"/>
          </p:cNvSpPr>
          <p:nvPr>
            <p:ph type="title"/>
          </p:nvPr>
        </p:nvSpPr>
        <p:spPr>
          <a:xfrm>
            <a:off x="2008677" y="332827"/>
            <a:ext cx="20366646" cy="2503609"/>
          </a:xfrm>
          <a:prstGeom prst="rect">
            <a:avLst/>
          </a:prstGeom>
        </p:spPr>
        <p:txBody>
          <a:bodyPr/>
          <a:lstStyle/>
          <a:p>
            <a:r>
              <a:t>Network backbone</a:t>
            </a:r>
          </a:p>
        </p:txBody>
      </p:sp>
      <p:sp>
        <p:nvSpPr>
          <p:cNvPr id="313" name="How to set the threshold to filter links?…"/>
          <p:cNvSpPr txBox="1">
            <a:spLocks noGrp="1"/>
          </p:cNvSpPr>
          <p:nvPr>
            <p:ph type="body" sz="half" idx="1"/>
          </p:nvPr>
        </p:nvSpPr>
        <p:spPr>
          <a:xfrm>
            <a:off x="1178869" y="2820059"/>
            <a:ext cx="10402317" cy="8025082"/>
          </a:xfrm>
          <a:prstGeom prst="rect">
            <a:avLst/>
          </a:prstGeom>
        </p:spPr>
        <p:txBody>
          <a:bodyPr/>
          <a:lstStyle/>
          <a:p>
            <a:pPr marL="519509" indent="-519509" defTabSz="698301">
              <a:spcBef>
                <a:spcPts val="2700"/>
              </a:spcBef>
              <a:defRPr sz="3740"/>
            </a:pPr>
            <a:r>
              <a:t>How to set the threshold to filter links?</a:t>
            </a:r>
          </a:p>
          <a:p>
            <a:pPr marL="519509" indent="-519509" defTabSz="698301">
              <a:spcBef>
                <a:spcPts val="2700"/>
              </a:spcBef>
              <a:defRPr sz="3740"/>
            </a:pPr>
            <a:r>
              <a:t>In some cases, due to weight heterogeneity, a lot of information is lost by setting a threshold such that enough links are removed</a:t>
            </a:r>
          </a:p>
          <a:p>
            <a:pPr marL="519509" indent="-519509" defTabSz="698301">
              <a:spcBef>
                <a:spcPts val="2700"/>
              </a:spcBef>
              <a:defRPr sz="3740"/>
            </a:pPr>
            <a:r>
              <a:rPr b="1"/>
              <a:t>Backbone</a:t>
            </a:r>
            <a:r>
              <a:t>: set a different threshold for each node, so that we remove links with weights that are not significant compared to the other links of that node</a:t>
            </a:r>
          </a:p>
          <a:p>
            <a:pPr marL="519509" indent="-519509" defTabSz="698301">
              <a:spcBef>
                <a:spcPts val="2700"/>
              </a:spcBef>
              <a:defRPr sz="3740"/>
            </a:pPr>
            <a:r>
              <a:t>Compare probability of link weight, given degree and strength of node, to a </a:t>
            </a:r>
            <a:r>
              <a:rPr b="1"/>
              <a:t>significance threshold</a:t>
            </a:r>
            <a:r>
              <a:t>: keep links if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Equation"/>
              <p:cNvSpPr txBox="1"/>
              <p:nvPr/>
            </p:nvSpPr>
            <p:spPr>
              <a:xfrm>
                <a:off x="4209298" y="10611552"/>
                <a:ext cx="4341459" cy="14723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sz="3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sz="3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3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sz="3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sz="3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3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sz="3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sz="3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sz="3500"/>
              </a:p>
            </p:txBody>
          </p:sp>
        </mc:Choice>
        <mc:Fallback xmlns="">
          <p:sp>
            <p:nvSpPr>
              <p:cNvPr id="3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298" y="10611552"/>
                <a:ext cx="4341459" cy="1472376"/>
              </a:xfrm>
              <a:prstGeom prst="rect">
                <a:avLst/>
              </a:prstGeom>
              <a:blipFill>
                <a:blip r:embed="rId2"/>
                <a:stretch>
                  <a:fillRect l="-3207" r="-670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8" name="Group"/>
          <p:cNvGrpSpPr/>
          <p:nvPr/>
        </p:nvGrpSpPr>
        <p:grpSpPr>
          <a:xfrm>
            <a:off x="11764574" y="2459016"/>
            <a:ext cx="11495066" cy="9687756"/>
            <a:chOff x="0" y="0"/>
            <a:chExt cx="11495065" cy="9687755"/>
          </a:xfrm>
        </p:grpSpPr>
        <p:pic>
          <p:nvPicPr>
            <p:cNvPr id="315" name="flavor-backbone.pdf" descr="flavor-backbon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85302"/>
              <a:ext cx="11495066" cy="752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6" name="Dense flavor network"/>
            <p:cNvSpPr txBox="1"/>
            <p:nvPr/>
          </p:nvSpPr>
          <p:spPr>
            <a:xfrm>
              <a:off x="8559407" y="0"/>
              <a:ext cx="2822195" cy="1121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r>
                <a:t>Dense flavor network</a:t>
              </a:r>
            </a:p>
          </p:txBody>
        </p:sp>
        <p:sp>
          <p:nvSpPr>
            <p:cNvPr id="317" name="Backbone flavor network with α = 0.04…"/>
            <p:cNvSpPr txBox="1"/>
            <p:nvPr/>
          </p:nvSpPr>
          <p:spPr>
            <a:xfrm>
              <a:off x="1812167" y="8652425"/>
              <a:ext cx="7870731" cy="1035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r>
                <a:t>Backbone flavor network with α = 0.04</a:t>
              </a:r>
            </a:p>
            <a:p>
              <a:pPr>
                <a:defRPr sz="2600" b="0"/>
              </a:pPr>
              <a:r>
                <a:t>Image DOI:10.1038/srep00196 CC BY 4.0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irected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Directed networks</a:t>
            </a:r>
          </a:p>
        </p:txBody>
      </p:sp>
      <p:sp>
        <p:nvSpPr>
          <p:cNvPr id="132" name="Link from source to target…"/>
          <p:cNvSpPr txBox="1">
            <a:spLocks noGrp="1"/>
          </p:cNvSpPr>
          <p:nvPr>
            <p:ph type="body" sz="half" idx="1"/>
          </p:nvPr>
        </p:nvSpPr>
        <p:spPr>
          <a:xfrm>
            <a:off x="1350076" y="3307312"/>
            <a:ext cx="9566158" cy="884039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3956" indent="-543956" defTabSz="731162">
              <a:spcBef>
                <a:spcPts val="2800"/>
              </a:spcBef>
              <a:defRPr sz="3916"/>
            </a:pPr>
            <a:r>
              <a:t>Link from </a:t>
            </a:r>
            <a:r>
              <a:rPr b="1"/>
              <a:t>source</a:t>
            </a:r>
            <a:r>
              <a:t> to </a:t>
            </a:r>
            <a:r>
              <a:rPr b="1"/>
              <a:t>target</a:t>
            </a:r>
          </a:p>
          <a:p>
            <a:pPr marL="543956" indent="-543956" defTabSz="731162">
              <a:spcBef>
                <a:spcPts val="2800"/>
              </a:spcBef>
              <a:defRPr sz="3916"/>
            </a:pPr>
            <a:r>
              <a:t>Node degree is split into </a:t>
            </a:r>
            <a:r>
              <a:rPr b="1"/>
              <a:t>in-degree</a:t>
            </a:r>
            <a:r>
              <a:t> and </a:t>
            </a:r>
            <a:r>
              <a:rPr b="1"/>
              <a:t>out-degree</a:t>
            </a:r>
          </a:p>
          <a:p>
            <a:pPr marL="543956" indent="-543956" defTabSz="731162">
              <a:spcBef>
                <a:spcPts val="2800"/>
              </a:spcBef>
              <a:defRPr sz="3916"/>
            </a:pPr>
            <a:r>
              <a:t>Paths must respect link directions</a:t>
            </a:r>
          </a:p>
          <a:p>
            <a:pPr marL="543956" indent="-543956" defTabSz="731162">
              <a:spcBef>
                <a:spcPts val="2800"/>
              </a:spcBef>
              <a:defRPr sz="3916"/>
            </a:pPr>
            <a:r>
              <a:t>Examples: </a:t>
            </a:r>
          </a:p>
          <a:p>
            <a:pPr marL="939561" lvl="1" indent="-543956" defTabSz="731162">
              <a:spcBef>
                <a:spcPts val="2800"/>
              </a:spcBef>
              <a:defRPr sz="3916"/>
            </a:pPr>
            <a:r>
              <a:t>Email, Web, Wikipedia</a:t>
            </a:r>
          </a:p>
          <a:p>
            <a:pPr marL="939561" lvl="1" indent="-543956" defTabSz="731162">
              <a:spcBef>
                <a:spcPts val="2800"/>
              </a:spcBef>
              <a:defRPr sz="3916"/>
            </a:pPr>
            <a:r>
              <a:t>In a </a:t>
            </a:r>
            <a:r>
              <a:rPr b="1"/>
              <a:t>citation network</a:t>
            </a:r>
            <a:r>
              <a:t>, nodes are scholarly articles and links represent citations of references</a:t>
            </a:r>
          </a:p>
          <a:p>
            <a:pPr marL="1335166" lvl="2" indent="-543956" defTabSz="731162">
              <a:spcBef>
                <a:spcPts val="2800"/>
              </a:spcBef>
              <a:defRPr sz="3916"/>
            </a:pPr>
            <a:r>
              <a:t>Direction must be consistent with publication time</a:t>
            </a:r>
          </a:p>
        </p:txBody>
      </p:sp>
      <p:pic>
        <p:nvPicPr>
          <p:cNvPr id="133" name="citation.pdf" descr="citati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917" y="3531739"/>
            <a:ext cx="11170007" cy="8391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he (World-Wide) We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(World-Wide) Web</a:t>
            </a:r>
          </a:p>
        </p:txBody>
      </p:sp>
      <p:sp>
        <p:nvSpPr>
          <p:cNvPr id="136" name="Not the same as the Internet!…"/>
          <p:cNvSpPr txBox="1">
            <a:spLocks noGrp="1"/>
          </p:cNvSpPr>
          <p:nvPr>
            <p:ph type="body" idx="1"/>
          </p:nvPr>
        </p:nvSpPr>
        <p:spPr>
          <a:xfrm>
            <a:off x="3563953" y="3307312"/>
            <a:ext cx="17256094" cy="884039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t>Not the same as the Internet!</a:t>
            </a:r>
          </a:p>
          <a:p>
            <a:pPr>
              <a:spcBef>
                <a:spcPts val="3200"/>
              </a:spcBef>
            </a:pPr>
            <a:r>
              <a:rPr b="1"/>
              <a:t>Web link graph </a:t>
            </a:r>
            <a:r>
              <a:t>or just</a:t>
            </a:r>
            <a:r>
              <a:rPr b="1"/>
              <a:t> Web graph:</a:t>
            </a:r>
            <a:r>
              <a:t> </a:t>
            </a:r>
          </a:p>
          <a:p>
            <a:pPr lvl="1">
              <a:spcBef>
                <a:spcPts val="3200"/>
              </a:spcBef>
            </a:pPr>
            <a:r>
              <a:t>Nodes are Web pages identified by </a:t>
            </a:r>
            <a:r>
              <a:rPr b="1"/>
              <a:t>URL</a:t>
            </a:r>
            <a:r>
              <a:t>s</a:t>
            </a:r>
          </a:p>
          <a:p>
            <a:pPr lvl="1">
              <a:spcBef>
                <a:spcPts val="3200"/>
              </a:spcBef>
            </a:pPr>
            <a:r>
              <a:t>Links are </a:t>
            </a:r>
            <a:r>
              <a:rPr b="1"/>
              <a:t>hyperlinks</a:t>
            </a:r>
          </a:p>
          <a:p>
            <a:pPr>
              <a:spcBef>
                <a:spcPts val="3200"/>
              </a:spcBef>
            </a:pPr>
            <a:r>
              <a:rPr b="1"/>
              <a:t>Host graph</a:t>
            </a:r>
            <a:r>
              <a:t> (or site graph):</a:t>
            </a:r>
          </a:p>
          <a:p>
            <a:pPr lvl="1">
              <a:spcBef>
                <a:spcPts val="3200"/>
              </a:spcBef>
            </a:pPr>
            <a:r>
              <a:t>Nodes are websites (identified by hostname or domain name)</a:t>
            </a:r>
          </a:p>
          <a:p>
            <a:pPr lvl="1">
              <a:spcBef>
                <a:spcPts val="3200"/>
              </a:spcBef>
            </a:pPr>
            <a:r>
              <a:t>Link between sites if any hyperlinks between respective pages</a:t>
            </a:r>
          </a:p>
          <a:p>
            <a:pPr>
              <a:spcBef>
                <a:spcPts val="3200"/>
              </a:spcBef>
            </a:pPr>
            <a:r>
              <a:t>Wikipedia is a </a:t>
            </a:r>
            <a:r>
              <a:rPr b="1"/>
              <a:t>subnetwork</a:t>
            </a:r>
            <a:r>
              <a:t> of the Web link graph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eb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 history</a:t>
            </a:r>
          </a:p>
        </p:txBody>
      </p:sp>
      <p:sp>
        <p:nvSpPr>
          <p:cNvPr id="139" name="The idea of hypertext existed for many decades before the Web was invented, but bi-directional links where difficult to implement: needed centralized authority and control…"/>
          <p:cNvSpPr txBox="1">
            <a:spLocks noGrp="1"/>
          </p:cNvSpPr>
          <p:nvPr>
            <p:ph type="body" idx="1"/>
          </p:nvPr>
        </p:nvSpPr>
        <p:spPr>
          <a:xfrm>
            <a:off x="1211250" y="3198473"/>
            <a:ext cx="21961500" cy="8840392"/>
          </a:xfrm>
          <a:prstGeom prst="rect">
            <a:avLst/>
          </a:prstGeom>
        </p:spPr>
        <p:txBody>
          <a:bodyPr/>
          <a:lstStyle/>
          <a:p>
            <a:pPr marL="574516" indent="-574516" defTabSz="772239">
              <a:spcBef>
                <a:spcPts val="3000"/>
              </a:spcBef>
              <a:defRPr sz="4136"/>
            </a:pPr>
            <a:r>
              <a:t>The idea of </a:t>
            </a:r>
            <a:r>
              <a:rPr b="1"/>
              <a:t>hypertext</a:t>
            </a:r>
            <a:r>
              <a:t> existed for many decades before the Web was invented, but bi-directional links where difficult to implement: needed centralized authority and control</a:t>
            </a:r>
          </a:p>
          <a:p>
            <a:pPr marL="574516" indent="-574516" defTabSz="772239">
              <a:spcBef>
                <a:spcPts val="3000"/>
              </a:spcBef>
              <a:defRPr sz="4136"/>
            </a:pPr>
            <a:r>
              <a:rPr b="1"/>
              <a:t>Tim Berners-Lee</a:t>
            </a:r>
            <a:r>
              <a:t> in the early 1990s introduced the </a:t>
            </a:r>
            <a:r>
              <a:rPr b="1"/>
              <a:t>WWW</a:t>
            </a:r>
            <a:r>
              <a:t> model with one-directional hyperlinks from the source page</a:t>
            </a:r>
          </a:p>
          <a:p>
            <a:pPr marL="992346" lvl="1" indent="-574516" defTabSz="772239">
              <a:spcBef>
                <a:spcPts val="3000"/>
              </a:spcBef>
              <a:defRPr sz="4136"/>
            </a:pPr>
            <a:r>
              <a:t>Easy to implement in distributed fashion without worrying about reciprocity from the target page or persistence (broken links okay)</a:t>
            </a:r>
          </a:p>
          <a:p>
            <a:pPr marL="992346" lvl="1" indent="-574516" defTabSz="772239">
              <a:spcBef>
                <a:spcPts val="3000"/>
              </a:spcBef>
              <a:defRPr sz="4136"/>
            </a:pPr>
            <a:r>
              <a:t>Berners-Lee contributed three key ingredients of the Web:</a:t>
            </a:r>
          </a:p>
          <a:p>
            <a:pPr marL="2014537" lvl="2" indent="-820737" defTabSz="772239">
              <a:spcBef>
                <a:spcPts val="3000"/>
              </a:spcBef>
              <a:buSzPct val="100000"/>
              <a:buAutoNum type="arabicPeriod"/>
              <a:defRPr sz="4136"/>
            </a:pPr>
            <a:r>
              <a:rPr b="1"/>
              <a:t>URL</a:t>
            </a:r>
            <a:r>
              <a:t>s: Uniform Resource Locators, page addresses to link to pages</a:t>
            </a:r>
          </a:p>
          <a:p>
            <a:pPr marL="2014537" lvl="2" indent="-820737" defTabSz="772239">
              <a:spcBef>
                <a:spcPts val="3000"/>
              </a:spcBef>
              <a:buSzPct val="100000"/>
              <a:buAutoNum type="arabicPeriod"/>
              <a:defRPr sz="4136"/>
            </a:pPr>
            <a:r>
              <a:rPr b="1"/>
              <a:t>HTML</a:t>
            </a:r>
            <a:r>
              <a:t>: HyperText Markup Language to write web pages</a:t>
            </a:r>
          </a:p>
          <a:p>
            <a:pPr marL="2014537" lvl="2" indent="-820737" defTabSz="772239">
              <a:spcBef>
                <a:spcPts val="3000"/>
              </a:spcBef>
              <a:buSzPct val="100000"/>
              <a:buAutoNum type="arabicPeriod"/>
              <a:defRPr sz="4136"/>
            </a:pPr>
            <a:r>
              <a:rPr b="1"/>
              <a:t>HTTP</a:t>
            </a:r>
            <a:r>
              <a:t>: HyperText transfer Protocol for web clients and servers to communicate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eb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 history</a:t>
            </a:r>
          </a:p>
        </p:txBody>
      </p:sp>
      <p:sp>
        <p:nvSpPr>
          <p:cNvPr id="142" name="Initially few people and organizations knew how to set up servers and write web pages, then many developments lowered the learning curve and cost for producing/sharing information:…"/>
          <p:cNvSpPr txBox="1">
            <a:spLocks noGrp="1"/>
          </p:cNvSpPr>
          <p:nvPr>
            <p:ph type="body" idx="1"/>
          </p:nvPr>
        </p:nvSpPr>
        <p:spPr>
          <a:xfrm>
            <a:off x="3762047" y="3141973"/>
            <a:ext cx="16859906" cy="884039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t>Initially few people and organizations knew how to set up servers and write web pages, then many developments lowered the learning curve and cost for producing/sharing information:</a:t>
            </a:r>
          </a:p>
          <a:p>
            <a:pPr lvl="1">
              <a:spcBef>
                <a:spcPts val="3200"/>
              </a:spcBef>
            </a:pPr>
            <a:r>
              <a:t>Virtual hosting</a:t>
            </a:r>
          </a:p>
          <a:p>
            <a:pPr lvl="1">
              <a:spcBef>
                <a:spcPts val="3200"/>
              </a:spcBef>
            </a:pPr>
            <a:r>
              <a:t>Blogs</a:t>
            </a:r>
          </a:p>
          <a:p>
            <a:pPr lvl="1">
              <a:spcBef>
                <a:spcPts val="3200"/>
              </a:spcBef>
            </a:pPr>
            <a:r>
              <a:t>Wikis</a:t>
            </a:r>
          </a:p>
          <a:p>
            <a:pPr lvl="1">
              <a:spcBef>
                <a:spcPts val="3200"/>
              </a:spcBef>
            </a:pPr>
            <a:r>
              <a:t>Web 2.0, social tagging and sharing</a:t>
            </a:r>
          </a:p>
          <a:p>
            <a:pPr lvl="1">
              <a:spcBef>
                <a:spcPts val="3200"/>
              </a:spcBef>
            </a:pPr>
            <a:r>
              <a:t>Social media</a:t>
            </a:r>
          </a:p>
          <a:p>
            <a:pPr lvl="1">
              <a:spcBef>
                <a:spcPts val="3200"/>
              </a:spcBef>
            </a:pPr>
            <a:r>
              <a:t>Microblogs (Twitter, Facebook, etc.)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How the Web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the Web works</a:t>
            </a:r>
          </a:p>
        </p:txBody>
      </p:sp>
      <p:pic>
        <p:nvPicPr>
          <p:cNvPr id="145" name="http.pdf" descr="htt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315" y="3071871"/>
            <a:ext cx="18617370" cy="9060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eb crawl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 crawlers</a:t>
            </a:r>
          </a:p>
        </p:txBody>
      </p:sp>
      <p:sp>
        <p:nvSpPr>
          <p:cNvPr id="148" name="Web client: any program that accesses information on the Web using HTTP to connect to a Web server…"/>
          <p:cNvSpPr txBox="1">
            <a:spLocks noGrp="1"/>
          </p:cNvSpPr>
          <p:nvPr>
            <p:ph type="body" idx="1"/>
          </p:nvPr>
        </p:nvSpPr>
        <p:spPr>
          <a:xfrm>
            <a:off x="1293890" y="3184273"/>
            <a:ext cx="21796220" cy="8840392"/>
          </a:xfrm>
          <a:prstGeom prst="rect">
            <a:avLst/>
          </a:prstGeom>
        </p:spPr>
        <p:txBody>
          <a:bodyPr/>
          <a:lstStyle/>
          <a:p>
            <a:pPr marL="446166" indent="-446166" defTabSz="599717">
              <a:spcBef>
                <a:spcPts val="2300"/>
              </a:spcBef>
              <a:defRPr sz="3212"/>
            </a:pPr>
            <a:r>
              <a:rPr b="1"/>
              <a:t>Web client</a:t>
            </a:r>
            <a:r>
              <a:t>: any program that accesses information on the Web using HTTP to connect to a Web server</a:t>
            </a:r>
          </a:p>
          <a:p>
            <a:pPr marL="446166" indent="-446166" defTabSz="599717">
              <a:spcBef>
                <a:spcPts val="2300"/>
              </a:spcBef>
              <a:defRPr sz="3212"/>
            </a:pPr>
            <a:r>
              <a:t>The most familiar client is the Web </a:t>
            </a:r>
            <a:r>
              <a:rPr b="1"/>
              <a:t>browser</a:t>
            </a:r>
          </a:p>
          <a:p>
            <a:pPr marL="446166" indent="-446166" defTabSz="599717">
              <a:spcBef>
                <a:spcPts val="2300"/>
              </a:spcBef>
              <a:defRPr sz="3212"/>
            </a:pPr>
            <a:r>
              <a:t>Web </a:t>
            </a:r>
            <a:r>
              <a:rPr b="1"/>
              <a:t>crawlers:</a:t>
            </a:r>
            <a:r>
              <a:t> programs that automatically download Web pages</a:t>
            </a:r>
          </a:p>
          <a:p>
            <a:pPr marL="770651" lvl="1" indent="-446166" defTabSz="599717">
              <a:spcBef>
                <a:spcPts val="2300"/>
              </a:spcBef>
              <a:defRPr sz="3212"/>
            </a:pPr>
            <a:r>
              <a:t>The primary application of crawlers are search engines</a:t>
            </a:r>
          </a:p>
          <a:p>
            <a:pPr marL="1095136" lvl="2" indent="-446166" defTabSz="599717">
              <a:spcBef>
                <a:spcPts val="2300"/>
              </a:spcBef>
              <a:defRPr sz="3212"/>
            </a:pPr>
            <a:r>
              <a:t>Crawlers collect information, scattered across billions of pages served by millions of servers around the globe, to a central location where it can be analyzed and mined</a:t>
            </a:r>
          </a:p>
          <a:p>
            <a:pPr marL="1095136" lvl="2" indent="-446166" defTabSz="599717">
              <a:spcBef>
                <a:spcPts val="2300"/>
              </a:spcBef>
              <a:defRPr sz="3212"/>
            </a:pPr>
            <a:r>
              <a:t>A search engine takes the information collected by a crawler and creates an </a:t>
            </a:r>
            <a:r>
              <a:rPr b="1"/>
              <a:t>index</a:t>
            </a:r>
            <a:r>
              <a:t> to efficiently retrieve pages that contain keywords and phrases queried by users </a:t>
            </a:r>
          </a:p>
          <a:p>
            <a:pPr marL="1095136" lvl="2" indent="-446166" defTabSz="599717">
              <a:spcBef>
                <a:spcPts val="2300"/>
              </a:spcBef>
              <a:defRPr sz="3212"/>
            </a:pPr>
            <a:r>
              <a:t>The Web changes rapidly, so search engines use crawlers to stay fresh information as pages and links are added, deleted, moved, and updated</a:t>
            </a:r>
          </a:p>
          <a:p>
            <a:pPr marL="770651" lvl="1" indent="-446166" defTabSz="599717">
              <a:spcBef>
                <a:spcPts val="2300"/>
              </a:spcBef>
              <a:defRPr sz="3212"/>
            </a:pPr>
            <a:r>
              <a:t>Other applications: business intelligence, digital libraries, webometrics tools, research</a:t>
            </a:r>
          </a:p>
          <a:p>
            <a:pPr marL="770651" lvl="1" indent="-446166" defTabSz="599717">
              <a:spcBef>
                <a:spcPts val="2300"/>
              </a:spcBef>
              <a:defRPr sz="3212"/>
            </a:pPr>
            <a:r>
              <a:t>Malicious applications: harvesting email addresses and personal information for spam, phishing, and identity theft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2414</Words>
  <Application>Microsoft Macintosh PowerPoint</Application>
  <PresentationFormat>Custom</PresentationFormat>
  <Paragraphs>256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Cambria Math</vt:lpstr>
      <vt:lpstr>Courier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Chapter 4: Direction and Weights</vt:lpstr>
      <vt:lpstr>Directed/weighted networks</vt:lpstr>
      <vt:lpstr>Outline</vt:lpstr>
      <vt:lpstr>Directed networks</vt:lpstr>
      <vt:lpstr>The (World-Wide) Web</vt:lpstr>
      <vt:lpstr>Web history</vt:lpstr>
      <vt:lpstr>Web history</vt:lpstr>
      <vt:lpstr>How the Web works</vt:lpstr>
      <vt:lpstr>Web crawlers</vt:lpstr>
      <vt:lpstr>Web crawler</vt:lpstr>
      <vt:lpstr>Web graph structure</vt:lpstr>
      <vt:lpstr>Web degree distributions</vt:lpstr>
      <vt:lpstr>Topical locality</vt:lpstr>
      <vt:lpstr>Cosine similarity</vt:lpstr>
      <vt:lpstr>PageRank</vt:lpstr>
      <vt:lpstr>PageRank</vt:lpstr>
      <vt:lpstr>PageRank</vt:lpstr>
      <vt:lpstr>NetLogo:  PageRank </vt:lpstr>
      <vt:lpstr>PageRank vs in-degree</vt:lpstr>
      <vt:lpstr>Weighted networks</vt:lpstr>
      <vt:lpstr>Information diffusion networks</vt:lpstr>
      <vt:lpstr>Information diffusion networks</vt:lpstr>
      <vt:lpstr>Retweet networks</vt:lpstr>
      <vt:lpstr>Echo chambers</vt:lpstr>
      <vt:lpstr>Virality</vt:lpstr>
      <vt:lpstr>Influence</vt:lpstr>
      <vt:lpstr>Social bots</vt:lpstr>
      <vt:lpstr>Co-occurrence networks</vt:lpstr>
      <vt:lpstr>Co-citation and co-reference</vt:lpstr>
      <vt:lpstr>Social tagging</vt:lpstr>
      <vt:lpstr>Weight heterogeneity</vt:lpstr>
      <vt:lpstr>Weight heterogeneity</vt:lpstr>
      <vt:lpstr>Link filtering</vt:lpstr>
      <vt:lpstr>Network backbone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Direction and Weights</dc:title>
  <cp:lastModifiedBy>Menczer, Filippo</cp:lastModifiedBy>
  <cp:revision>3</cp:revision>
  <dcterms:modified xsi:type="dcterms:W3CDTF">2019-10-28T19:47:32Z</dcterms:modified>
</cp:coreProperties>
</file>